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31"/>
  </p:notesMasterIdLst>
  <p:sldIdLst>
    <p:sldId id="285" r:id="rId5"/>
    <p:sldId id="378" r:id="rId6"/>
    <p:sldId id="337" r:id="rId7"/>
    <p:sldId id="464" r:id="rId8"/>
    <p:sldId id="459" r:id="rId9"/>
    <p:sldId id="462" r:id="rId10"/>
    <p:sldId id="461" r:id="rId11"/>
    <p:sldId id="379" r:id="rId12"/>
    <p:sldId id="307" r:id="rId13"/>
    <p:sldId id="309" r:id="rId14"/>
    <p:sldId id="466" r:id="rId15"/>
    <p:sldId id="455" r:id="rId16"/>
    <p:sldId id="380" r:id="rId17"/>
    <p:sldId id="457" r:id="rId18"/>
    <p:sldId id="465" r:id="rId19"/>
    <p:sldId id="467" r:id="rId20"/>
    <p:sldId id="458" r:id="rId21"/>
    <p:sldId id="358" r:id="rId22"/>
    <p:sldId id="360" r:id="rId23"/>
    <p:sldId id="471" r:id="rId24"/>
    <p:sldId id="468" r:id="rId25"/>
    <p:sldId id="469" r:id="rId26"/>
    <p:sldId id="470" r:id="rId27"/>
    <p:sldId id="472" r:id="rId28"/>
    <p:sldId id="473" r:id="rId29"/>
    <p:sldId id="333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Microsoft Office User" initials="MOU" lastIdx="2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C0000"/>
    <a:srgbClr val="FF7500"/>
    <a:srgbClr val="FF8B00"/>
    <a:srgbClr val="97FF01"/>
    <a:srgbClr val="FB5901"/>
    <a:srgbClr val="00FF92"/>
    <a:srgbClr val="FFEE00"/>
    <a:srgbClr val="01A1F8"/>
    <a:srgbClr val="60FF44"/>
    <a:srgbClr val="A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56" autoAdjust="0"/>
    <p:restoredTop sz="78413" autoAdjust="0"/>
  </p:normalViewPr>
  <p:slideViewPr>
    <p:cSldViewPr snapToGrid="0" showGuides="1">
      <p:cViewPr varScale="1">
        <p:scale>
          <a:sx n="124" d="100"/>
          <a:sy n="124" d="100"/>
        </p:scale>
        <p:origin x="1712" y="184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0B0604-D92D-6643-AA96-E19D34A6BA44}" type="doc">
      <dgm:prSet loTypeId="urn:microsoft.com/office/officeart/2005/8/layout/venn2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EBE8F30-40D5-1648-97D9-9742BA2AB7D9}">
      <dgm:prSet phldrT="[Text]" custT="1"/>
      <dgm:spPr>
        <a:solidFill>
          <a:srgbClr val="009CE4"/>
        </a:solidFill>
      </dgm:spPr>
      <dgm:t>
        <a:bodyPr/>
        <a:lstStyle/>
        <a:p>
          <a:pPr rtl="0"/>
          <a:r>
            <a:rPr lang="en-US" sz="2800" b="0" dirty="0"/>
            <a:t>AI</a:t>
          </a:r>
        </a:p>
      </dgm:t>
    </dgm:pt>
    <dgm:pt modelId="{855E4A6F-6168-B842-A33B-0D5C77F538CC}" type="parTrans" cxnId="{9F768DC5-F7F6-AE49-A14E-522B7B870922}">
      <dgm:prSet/>
      <dgm:spPr/>
      <dgm:t>
        <a:bodyPr/>
        <a:lstStyle/>
        <a:p>
          <a:endParaRPr lang="en-US" sz="2000" b="0"/>
        </a:p>
      </dgm:t>
    </dgm:pt>
    <dgm:pt modelId="{CA4D1A93-6447-454B-8127-083DC275FE86}" type="sibTrans" cxnId="{9F768DC5-F7F6-AE49-A14E-522B7B870922}">
      <dgm:prSet/>
      <dgm:spPr/>
      <dgm:t>
        <a:bodyPr/>
        <a:lstStyle/>
        <a:p>
          <a:endParaRPr lang="en-US" sz="2000" b="0"/>
        </a:p>
      </dgm:t>
    </dgm:pt>
    <dgm:pt modelId="{915848AB-B95F-084D-AD83-C93C75C8FA56}">
      <dgm:prSet phldrT="[Text]" custT="1"/>
      <dgm:spPr>
        <a:solidFill>
          <a:srgbClr val="009CE4"/>
        </a:solidFill>
      </dgm:spPr>
      <dgm:t>
        <a:bodyPr/>
        <a:lstStyle/>
        <a:p>
          <a:r>
            <a:rPr lang="en-US" sz="2000" b="0" dirty="0"/>
            <a:t>Machine Learning</a:t>
          </a:r>
        </a:p>
      </dgm:t>
    </dgm:pt>
    <dgm:pt modelId="{C3B6265E-0769-9F47-8F87-5F48AA9FD0A6}" type="parTrans" cxnId="{450F30F6-2541-604A-8DC9-F2E1CFD8EA4D}">
      <dgm:prSet/>
      <dgm:spPr/>
      <dgm:t>
        <a:bodyPr/>
        <a:lstStyle/>
        <a:p>
          <a:endParaRPr lang="en-US" sz="2000" b="0"/>
        </a:p>
      </dgm:t>
    </dgm:pt>
    <dgm:pt modelId="{64EFC901-6F63-A54C-B614-E386A8A147BF}" type="sibTrans" cxnId="{450F30F6-2541-604A-8DC9-F2E1CFD8EA4D}">
      <dgm:prSet/>
      <dgm:spPr/>
      <dgm:t>
        <a:bodyPr/>
        <a:lstStyle/>
        <a:p>
          <a:endParaRPr lang="en-US" sz="2000" b="0"/>
        </a:p>
      </dgm:t>
    </dgm:pt>
    <dgm:pt modelId="{6D5F6838-5877-E54F-A43E-F9E771673796}">
      <dgm:prSet phldrT="[Text]" custT="1"/>
      <dgm:spPr>
        <a:solidFill>
          <a:srgbClr val="009CE4"/>
        </a:solidFill>
      </dgm:spPr>
      <dgm:t>
        <a:bodyPr/>
        <a:lstStyle/>
        <a:p>
          <a:r>
            <a:rPr lang="en-US" sz="2000" b="0" dirty="0"/>
            <a:t>Deep Learning</a:t>
          </a:r>
        </a:p>
      </dgm:t>
    </dgm:pt>
    <dgm:pt modelId="{0EF3A86F-7FF7-1A47-884E-F57556C439B6}" type="parTrans" cxnId="{64A89484-B317-974D-8511-ECC747040F03}">
      <dgm:prSet/>
      <dgm:spPr/>
      <dgm:t>
        <a:bodyPr/>
        <a:lstStyle/>
        <a:p>
          <a:endParaRPr lang="en-US" sz="2000" b="0"/>
        </a:p>
      </dgm:t>
    </dgm:pt>
    <dgm:pt modelId="{037A0B35-65D7-704A-B3BB-138380244498}" type="sibTrans" cxnId="{64A89484-B317-974D-8511-ECC747040F03}">
      <dgm:prSet/>
      <dgm:spPr/>
      <dgm:t>
        <a:bodyPr/>
        <a:lstStyle/>
        <a:p>
          <a:endParaRPr lang="en-US" sz="2000" b="0"/>
        </a:p>
      </dgm:t>
    </dgm:pt>
    <dgm:pt modelId="{1DE26D19-F606-8D4F-8206-91D24237F293}" type="pres">
      <dgm:prSet presAssocID="{7B0B0604-D92D-6643-AA96-E19D34A6BA44}" presName="Name0" presStyleCnt="0">
        <dgm:presLayoutVars>
          <dgm:chMax val="7"/>
          <dgm:resizeHandles val="exact"/>
        </dgm:presLayoutVars>
      </dgm:prSet>
      <dgm:spPr/>
    </dgm:pt>
    <dgm:pt modelId="{8463FDCD-C15A-E642-A85C-2827200244DC}" type="pres">
      <dgm:prSet presAssocID="{7B0B0604-D92D-6643-AA96-E19D34A6BA44}" presName="comp1" presStyleCnt="0"/>
      <dgm:spPr/>
    </dgm:pt>
    <dgm:pt modelId="{B7B12D31-5D3C-D645-8B8A-B31709E99192}" type="pres">
      <dgm:prSet presAssocID="{7B0B0604-D92D-6643-AA96-E19D34A6BA44}" presName="circle1" presStyleLbl="node1" presStyleIdx="0" presStyleCnt="3"/>
      <dgm:spPr/>
    </dgm:pt>
    <dgm:pt modelId="{E6280E1D-95B6-FA44-B7CE-6469F7D619C5}" type="pres">
      <dgm:prSet presAssocID="{7B0B0604-D92D-6643-AA96-E19D34A6BA44}" presName="c1text" presStyleLbl="node1" presStyleIdx="0" presStyleCnt="3">
        <dgm:presLayoutVars>
          <dgm:bulletEnabled val="1"/>
        </dgm:presLayoutVars>
      </dgm:prSet>
      <dgm:spPr/>
    </dgm:pt>
    <dgm:pt modelId="{B5BBA2D8-5016-3E42-BBE5-4CC07C0145C3}" type="pres">
      <dgm:prSet presAssocID="{7B0B0604-D92D-6643-AA96-E19D34A6BA44}" presName="comp2" presStyleCnt="0"/>
      <dgm:spPr/>
    </dgm:pt>
    <dgm:pt modelId="{A70B5D8B-9A06-B440-AE55-CEA705532989}" type="pres">
      <dgm:prSet presAssocID="{7B0B0604-D92D-6643-AA96-E19D34A6BA44}" presName="circle2" presStyleLbl="node1" presStyleIdx="1" presStyleCnt="3"/>
      <dgm:spPr/>
    </dgm:pt>
    <dgm:pt modelId="{B6BB81D8-7D03-F842-9DD0-B873256D054A}" type="pres">
      <dgm:prSet presAssocID="{7B0B0604-D92D-6643-AA96-E19D34A6BA44}" presName="c2text" presStyleLbl="node1" presStyleIdx="1" presStyleCnt="3">
        <dgm:presLayoutVars>
          <dgm:bulletEnabled val="1"/>
        </dgm:presLayoutVars>
      </dgm:prSet>
      <dgm:spPr/>
    </dgm:pt>
    <dgm:pt modelId="{1BA004CA-5051-D248-833A-3DA4751BAC64}" type="pres">
      <dgm:prSet presAssocID="{7B0B0604-D92D-6643-AA96-E19D34A6BA44}" presName="comp3" presStyleCnt="0"/>
      <dgm:spPr/>
    </dgm:pt>
    <dgm:pt modelId="{01C5D250-180A-6542-B9B5-F5D5D1104541}" type="pres">
      <dgm:prSet presAssocID="{7B0B0604-D92D-6643-AA96-E19D34A6BA44}" presName="circle3" presStyleLbl="node1" presStyleIdx="2" presStyleCnt="3"/>
      <dgm:spPr/>
    </dgm:pt>
    <dgm:pt modelId="{CB048AFA-C518-D74B-94B4-02A926E1B3D9}" type="pres">
      <dgm:prSet presAssocID="{7B0B0604-D92D-6643-AA96-E19D34A6BA44}" presName="c3text" presStyleLbl="node1" presStyleIdx="2" presStyleCnt="3">
        <dgm:presLayoutVars>
          <dgm:bulletEnabled val="1"/>
        </dgm:presLayoutVars>
      </dgm:prSet>
      <dgm:spPr/>
    </dgm:pt>
  </dgm:ptLst>
  <dgm:cxnLst>
    <dgm:cxn modelId="{8D46B614-32B7-8D40-A4EB-4FE0EE9D0F32}" type="presOf" srcId="{0EBE8F30-40D5-1648-97D9-9742BA2AB7D9}" destId="{B7B12D31-5D3C-D645-8B8A-B31709E99192}" srcOrd="0" destOrd="0" presId="urn:microsoft.com/office/officeart/2005/8/layout/venn2"/>
    <dgm:cxn modelId="{C273826B-78B9-3D4B-A872-FC9F2BA103EF}" type="presOf" srcId="{6D5F6838-5877-E54F-A43E-F9E771673796}" destId="{01C5D250-180A-6542-B9B5-F5D5D1104541}" srcOrd="0" destOrd="0" presId="urn:microsoft.com/office/officeart/2005/8/layout/venn2"/>
    <dgm:cxn modelId="{E40F6A7B-B5C7-7048-A933-C74EA9DED46E}" type="presOf" srcId="{0EBE8F30-40D5-1648-97D9-9742BA2AB7D9}" destId="{E6280E1D-95B6-FA44-B7CE-6469F7D619C5}" srcOrd="1" destOrd="0" presId="urn:microsoft.com/office/officeart/2005/8/layout/venn2"/>
    <dgm:cxn modelId="{64A89484-B317-974D-8511-ECC747040F03}" srcId="{7B0B0604-D92D-6643-AA96-E19D34A6BA44}" destId="{6D5F6838-5877-E54F-A43E-F9E771673796}" srcOrd="2" destOrd="0" parTransId="{0EF3A86F-7FF7-1A47-884E-F57556C439B6}" sibTransId="{037A0B35-65D7-704A-B3BB-138380244498}"/>
    <dgm:cxn modelId="{8ADEC2AD-134B-7E4D-A7BE-A7F148B18004}" type="presOf" srcId="{915848AB-B95F-084D-AD83-C93C75C8FA56}" destId="{A70B5D8B-9A06-B440-AE55-CEA705532989}" srcOrd="0" destOrd="0" presId="urn:microsoft.com/office/officeart/2005/8/layout/venn2"/>
    <dgm:cxn modelId="{21CE2CB7-9E3A-DA48-885F-E4065B63C730}" type="presOf" srcId="{7B0B0604-D92D-6643-AA96-E19D34A6BA44}" destId="{1DE26D19-F606-8D4F-8206-91D24237F293}" srcOrd="0" destOrd="0" presId="urn:microsoft.com/office/officeart/2005/8/layout/venn2"/>
    <dgm:cxn modelId="{B3ED0BC2-323A-4E4A-8869-58427EC01472}" type="presOf" srcId="{915848AB-B95F-084D-AD83-C93C75C8FA56}" destId="{B6BB81D8-7D03-F842-9DD0-B873256D054A}" srcOrd="1" destOrd="0" presId="urn:microsoft.com/office/officeart/2005/8/layout/venn2"/>
    <dgm:cxn modelId="{9F768DC5-F7F6-AE49-A14E-522B7B870922}" srcId="{7B0B0604-D92D-6643-AA96-E19D34A6BA44}" destId="{0EBE8F30-40D5-1648-97D9-9742BA2AB7D9}" srcOrd="0" destOrd="0" parTransId="{855E4A6F-6168-B842-A33B-0D5C77F538CC}" sibTransId="{CA4D1A93-6447-454B-8127-083DC275FE86}"/>
    <dgm:cxn modelId="{CDD2C7CC-C63B-2C41-8A4D-95A20706A7F8}" type="presOf" srcId="{6D5F6838-5877-E54F-A43E-F9E771673796}" destId="{CB048AFA-C518-D74B-94B4-02A926E1B3D9}" srcOrd="1" destOrd="0" presId="urn:microsoft.com/office/officeart/2005/8/layout/venn2"/>
    <dgm:cxn modelId="{450F30F6-2541-604A-8DC9-F2E1CFD8EA4D}" srcId="{7B0B0604-D92D-6643-AA96-E19D34A6BA44}" destId="{915848AB-B95F-084D-AD83-C93C75C8FA56}" srcOrd="1" destOrd="0" parTransId="{C3B6265E-0769-9F47-8F87-5F48AA9FD0A6}" sibTransId="{64EFC901-6F63-A54C-B614-E386A8A147BF}"/>
    <dgm:cxn modelId="{8A7E3120-1B7D-0446-9B75-3D628AB0D7A9}" type="presParOf" srcId="{1DE26D19-F606-8D4F-8206-91D24237F293}" destId="{8463FDCD-C15A-E642-A85C-2827200244DC}" srcOrd="0" destOrd="0" presId="urn:microsoft.com/office/officeart/2005/8/layout/venn2"/>
    <dgm:cxn modelId="{512AD274-0F93-264C-A820-A80EA1EB0AA8}" type="presParOf" srcId="{8463FDCD-C15A-E642-A85C-2827200244DC}" destId="{B7B12D31-5D3C-D645-8B8A-B31709E99192}" srcOrd="0" destOrd="0" presId="urn:microsoft.com/office/officeart/2005/8/layout/venn2"/>
    <dgm:cxn modelId="{3A348A13-FF82-4743-90C1-8133AA1402AA}" type="presParOf" srcId="{8463FDCD-C15A-E642-A85C-2827200244DC}" destId="{E6280E1D-95B6-FA44-B7CE-6469F7D619C5}" srcOrd="1" destOrd="0" presId="urn:microsoft.com/office/officeart/2005/8/layout/venn2"/>
    <dgm:cxn modelId="{3A77A963-EDBE-D54A-83C2-559C8D49F9C8}" type="presParOf" srcId="{1DE26D19-F606-8D4F-8206-91D24237F293}" destId="{B5BBA2D8-5016-3E42-BBE5-4CC07C0145C3}" srcOrd="1" destOrd="0" presId="urn:microsoft.com/office/officeart/2005/8/layout/venn2"/>
    <dgm:cxn modelId="{C3733CCC-8587-F04B-BE0F-65D30F8A01E3}" type="presParOf" srcId="{B5BBA2D8-5016-3E42-BBE5-4CC07C0145C3}" destId="{A70B5D8B-9A06-B440-AE55-CEA705532989}" srcOrd="0" destOrd="0" presId="urn:microsoft.com/office/officeart/2005/8/layout/venn2"/>
    <dgm:cxn modelId="{08D27291-D5E8-A64E-A485-5AFECFF4B86A}" type="presParOf" srcId="{B5BBA2D8-5016-3E42-BBE5-4CC07C0145C3}" destId="{B6BB81D8-7D03-F842-9DD0-B873256D054A}" srcOrd="1" destOrd="0" presId="urn:microsoft.com/office/officeart/2005/8/layout/venn2"/>
    <dgm:cxn modelId="{7BB61D29-2E31-9044-8E9F-DA406311605E}" type="presParOf" srcId="{1DE26D19-F606-8D4F-8206-91D24237F293}" destId="{1BA004CA-5051-D248-833A-3DA4751BAC64}" srcOrd="2" destOrd="0" presId="urn:microsoft.com/office/officeart/2005/8/layout/venn2"/>
    <dgm:cxn modelId="{2D5FD630-286B-954F-A243-9E37F09D475D}" type="presParOf" srcId="{1BA004CA-5051-D248-833A-3DA4751BAC64}" destId="{01C5D250-180A-6542-B9B5-F5D5D1104541}" srcOrd="0" destOrd="0" presId="urn:microsoft.com/office/officeart/2005/8/layout/venn2"/>
    <dgm:cxn modelId="{86495713-BA61-AC44-AF29-2643CDC96130}" type="presParOf" srcId="{1BA004CA-5051-D248-833A-3DA4751BAC64}" destId="{CB048AFA-C518-D74B-94B4-02A926E1B3D9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12D31-5D3C-D645-8B8A-B31709E99192}">
      <dsp:nvSpPr>
        <dsp:cNvPr id="0" name=""/>
        <dsp:cNvSpPr/>
      </dsp:nvSpPr>
      <dsp:spPr>
        <a:xfrm>
          <a:off x="1013855" y="0"/>
          <a:ext cx="3837630" cy="3837630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AI</a:t>
          </a:r>
        </a:p>
      </dsp:txBody>
      <dsp:txXfrm>
        <a:off x="2262044" y="191881"/>
        <a:ext cx="1341251" cy="575644"/>
      </dsp:txXfrm>
    </dsp:sp>
    <dsp:sp modelId="{A70B5D8B-9A06-B440-AE55-CEA705532989}">
      <dsp:nvSpPr>
        <dsp:cNvPr id="0" name=""/>
        <dsp:cNvSpPr/>
      </dsp:nvSpPr>
      <dsp:spPr>
        <a:xfrm>
          <a:off x="1493559" y="959407"/>
          <a:ext cx="2878222" cy="2878222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Machine Learning</a:t>
          </a:r>
        </a:p>
      </dsp:txBody>
      <dsp:txXfrm>
        <a:off x="2262044" y="1139296"/>
        <a:ext cx="1341251" cy="539666"/>
      </dsp:txXfrm>
    </dsp:sp>
    <dsp:sp modelId="{01C5D250-180A-6542-B9B5-F5D5D1104541}">
      <dsp:nvSpPr>
        <dsp:cNvPr id="0" name=""/>
        <dsp:cNvSpPr/>
      </dsp:nvSpPr>
      <dsp:spPr>
        <a:xfrm>
          <a:off x="1973263" y="1918815"/>
          <a:ext cx="1918815" cy="1918815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Deep Learning</a:t>
          </a:r>
        </a:p>
      </dsp:txBody>
      <dsp:txXfrm>
        <a:off x="2254266" y="2398518"/>
        <a:ext cx="1356807" cy="9594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10/12/18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Mathew</a:t>
            </a:r>
          </a:p>
          <a:p>
            <a:r>
              <a:rPr lang="en-US" dirty="0" err="1"/>
              <a:t>Hyperopt</a:t>
            </a:r>
            <a:endParaRPr lang="en-US" dirty="0"/>
          </a:p>
          <a:p>
            <a:r>
              <a:rPr lang="en-US" dirty="0"/>
              <a:t>TPE (Tree </a:t>
            </a:r>
            <a:r>
              <a:rPr lang="en-US" dirty="0" err="1"/>
              <a:t>Parzen</a:t>
            </a:r>
            <a:r>
              <a:rPr lang="en-US" dirty="0"/>
              <a:t> Estimator)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28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972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Hidden layers don’t all have to have the same number of neurons.</a:t>
            </a:r>
          </a:p>
          <a:p>
            <a:endParaRPr lang="en-US" baseline="0" dirty="0"/>
          </a:p>
          <a:p>
            <a:r>
              <a:rPr lang="en-US" baseline="0" dirty="0"/>
              <a:t>Output layer might be more than one.</a:t>
            </a:r>
          </a:p>
          <a:p>
            <a:endParaRPr lang="en-US" baseline="0" dirty="0"/>
          </a:p>
          <a:p>
            <a:r>
              <a:rPr lang="en-US" baseline="0" dirty="0"/>
              <a:t>This diagram shows a MLP for a task like classification, e.g. spam vs. non-spam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249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Need data: tweets, mortality rates, images of animals</a:t>
            </a:r>
          </a:p>
          <a:p>
            <a:pPr marL="228600" indent="-228600">
              <a:buAutoNum type="arabicPeriod"/>
            </a:pPr>
            <a:r>
              <a:rPr lang="en-US" dirty="0"/>
              <a:t>Clean up data: supplement or remove incomplete data, resize and crop images</a:t>
            </a:r>
          </a:p>
          <a:p>
            <a:pPr marL="228600" indent="-228600">
              <a:buAutoNum type="arabicPeriod"/>
            </a:pPr>
            <a:r>
              <a:rPr lang="en-US" dirty="0"/>
              <a:t>Train your statistical model</a:t>
            </a:r>
          </a:p>
          <a:p>
            <a:pPr marL="228600" indent="-228600">
              <a:buAutoNum type="arabicPeriod"/>
            </a:pPr>
            <a:r>
              <a:rPr lang="en-US" dirty="0"/>
              <a:t>Deploy your model in the cloud so that it can be used to infer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Pain points:</a:t>
            </a:r>
          </a:p>
          <a:p>
            <a:pPr marL="685800" lvl="1" indent="-228600">
              <a:buAutoNum type="arabicPeriod"/>
            </a:pPr>
            <a:r>
              <a:rPr lang="en-US" dirty="0"/>
              <a:t>Manually setting up the training workflow and managing it is a project in itself. Given an example.</a:t>
            </a:r>
          </a:p>
          <a:p>
            <a:pPr marL="685800" lvl="1" indent="-228600">
              <a:buAutoNum type="arabicPeriod"/>
            </a:pPr>
            <a:r>
              <a:rPr lang="en-US" dirty="0"/>
              <a:t>Dealing with distributed training</a:t>
            </a:r>
          </a:p>
          <a:p>
            <a:pPr marL="685800" lvl="1" indent="-228600">
              <a:buAutoNum type="arabicPeriod"/>
            </a:pPr>
            <a:r>
              <a:rPr lang="en-US" dirty="0"/>
              <a:t>Turning on and off the machines</a:t>
            </a:r>
          </a:p>
          <a:p>
            <a:pPr marL="685800" lvl="1" indent="-228600">
              <a:buAutoNum type="arabicPeriod"/>
            </a:pPr>
            <a:r>
              <a:rPr lang="en-US" dirty="0"/>
              <a:t>Deploying to production means hosting a web service, writing software to handle incoming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99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630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264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570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89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316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645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5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55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807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970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162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Underlying true relationship is hidden.</a:t>
            </a:r>
          </a:p>
          <a:p>
            <a:r>
              <a:rPr lang="en-US" dirty="0"/>
              <a:t>Cost time and money to evaluate.</a:t>
            </a:r>
          </a:p>
          <a:p>
            <a:r>
              <a:rPr lang="en-US" dirty="0"/>
              <a:t>Must sample.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155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227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Natural Language Processing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Sentiment analysis/mood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718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was created to identify images of cats.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64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Sentiment analysis -&gt; Heart Disease</a:t>
            </a:r>
          </a:p>
          <a:p>
            <a:pPr marL="171450" indent="-171450">
              <a:buFontTx/>
              <a:buChar char="-"/>
            </a:pPr>
            <a:r>
              <a:rPr lang="en-US" dirty="0"/>
              <a:t>Natural Language Processing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Sentiment analysis/mood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49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examples:</a:t>
            </a:r>
          </a:p>
          <a:p>
            <a:endParaRPr lang="en-US" dirty="0"/>
          </a:p>
          <a:p>
            <a:r>
              <a:rPr lang="en-US" dirty="0"/>
              <a:t>Imagine x = longitude, y = latitude</a:t>
            </a:r>
          </a:p>
          <a:p>
            <a:endParaRPr lang="en-US" dirty="0"/>
          </a:p>
          <a:p>
            <a:r>
              <a:rPr lang="en-US" dirty="0"/>
              <a:t>Linearly separable: blue dots = people in USA; green dots = Canada</a:t>
            </a:r>
          </a:p>
          <a:p>
            <a:endParaRPr lang="en-US" dirty="0"/>
          </a:p>
          <a:p>
            <a:r>
              <a:rPr lang="en-US" dirty="0"/>
              <a:t>Non-Linearly separable: blue = people in a city, green = people outside 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716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Audience: better solution for each?</a:t>
            </a:r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i="1" dirty="0"/>
              <a:t>could </a:t>
            </a:r>
            <a:r>
              <a:rPr lang="en-US" i="0" dirty="0"/>
              <a:t>do these with NN e.g. learn an approximation for a numerical solution. But might not be the best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981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Sometimes here people say “ML and DL” as if they were two different things.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81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956022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4337023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908228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658575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137" y="437055"/>
            <a:ext cx="979394" cy="585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3653D6-5250-684E-A5F0-80EBF5614B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AB9ACC-2BAC-F340-9F15-FFD6524C84E6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89097-F33F-7A42-9161-97A12FB4CA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A35131-73FE-0340-AA35-155FC847328E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75260" y="930149"/>
            <a:ext cx="6069541" cy="1250668"/>
          </a:xfrm>
        </p:spPr>
        <p:txBody>
          <a:bodyPr anchor="ctr" anchorCtr="0">
            <a:noAutofit/>
          </a:bodyPr>
          <a:lstStyle>
            <a:lvl1pPr algn="r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AB26A5B-DA33-954D-A132-24039ECE7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48" r="20161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47726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578A1A-F7C9-A04C-B07A-ABEA4A42C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50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B3155-9AD0-0942-9719-4EF47207F3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55BF7F-F84F-204F-943E-A5F7FCABC6F5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31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bulle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7" y="1011542"/>
            <a:ext cx="8204575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3419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0E1A2-22DB-244E-AA24-348A87BFCA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3B656C-CD49-C148-84E0-FBBC225965C4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A2052-E4A3-8643-8D58-67C03480DB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B4DA79-8977-EC40-AAAD-37FA241D82F4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20324-79D6-1F4D-976C-E7DC46C48E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9FC996-4A38-CD4A-9B1D-81BF316BC29B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955F6-5DBD-B44A-9E8A-6ECFCF8C70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76F8C-E744-A345-A0A9-F29DBBFBA240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8F7799-4078-8E4E-AB6A-26BB1570B8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6A5245-BF23-9746-BBEC-E0738603868C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1378DF-AB4A-AC47-88FE-15496F2B6D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A23923-DEF3-F843-81B7-048B38E445AD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D9A4FD-3073-764B-B64F-84B89F8771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A8B756-EE45-DF4C-93AB-D07BEDF9D131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9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1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80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9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24955A-7FE0-8942-8157-1DE71DC296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95BA3E-4C94-5845-A648-9C0693918F57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2" r:id="rId3"/>
    <p:sldLayoutId id="2147483677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1" r:id="rId11"/>
    <p:sldLayoutId id="2147483682" r:id="rId12"/>
    <p:sldLayoutId id="2147483693" r:id="rId13"/>
    <p:sldLayoutId id="2147483694" r:id="rId14"/>
    <p:sldLayoutId id="2147483695" r:id="rId15"/>
    <p:sldLayoutId id="2147483687" r:id="rId16"/>
    <p:sldLayoutId id="2147483698" r:id="rId17"/>
    <p:sldLayoutId id="2147483699" r:id="rId18"/>
    <p:sldLayoutId id="2147483700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0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ws.amazon.com/sagemaker/latest/dg/pca.html" TargetMode="External"/><Relationship Id="rId13" Type="http://schemas.openxmlformats.org/officeDocument/2006/relationships/hyperlink" Target="https://docs.aws.amazon.com/sagemaker/latest/dg/randomcutforest.html" TargetMode="External"/><Relationship Id="rId3" Type="http://schemas.openxmlformats.org/officeDocument/2006/relationships/image" Target="../media/image28.tiff"/><Relationship Id="rId7" Type="http://schemas.openxmlformats.org/officeDocument/2006/relationships/hyperlink" Target="https://docs.aws.amazon.com/sagemaker/latest/dg/fact-machines.html" TargetMode="External"/><Relationship Id="rId12" Type="http://schemas.openxmlformats.org/officeDocument/2006/relationships/hyperlink" Target="https://docs.aws.amazon.com/sagemaker/latest/dg/ntm.html" TargetMode="External"/><Relationship Id="rId17" Type="http://schemas.openxmlformats.org/officeDocument/2006/relationships/hyperlink" Target="https://docs.aws.amazon.com/sagemaker/latest/dg/deepar.html" TargetMode="External"/><Relationship Id="rId2" Type="http://schemas.openxmlformats.org/officeDocument/2006/relationships/notesSlide" Target="../notesSlides/notesSlide15.xml"/><Relationship Id="rId16" Type="http://schemas.openxmlformats.org/officeDocument/2006/relationships/hyperlink" Target="https://docs.aws.amazon.com/sagemaker/latest/dg/seq-2-seq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cs.aws.amazon.com/sagemaker/latest/dg/object-detection.html" TargetMode="External"/><Relationship Id="rId11" Type="http://schemas.openxmlformats.org/officeDocument/2006/relationships/hyperlink" Target="https://docs.aws.amazon.com/sagemaker/latest/dg/lda.html" TargetMode="External"/><Relationship Id="rId5" Type="http://schemas.openxmlformats.org/officeDocument/2006/relationships/hyperlink" Target="https://docs.aws.amazon.com/sagemaker/latest/dg/image-classification.html" TargetMode="External"/><Relationship Id="rId15" Type="http://schemas.openxmlformats.org/officeDocument/2006/relationships/hyperlink" Target="https://docs.aws.amazon.com/sagemaker/latest/dg/blazingtext.html" TargetMode="External"/><Relationship Id="rId10" Type="http://schemas.openxmlformats.org/officeDocument/2006/relationships/hyperlink" Target="https://docs.aws.amazon.com/sagemaker/latest/dg/k-nearest-neighbors.html" TargetMode="External"/><Relationship Id="rId4" Type="http://schemas.openxmlformats.org/officeDocument/2006/relationships/hyperlink" Target="https://docs.aws.amazon.com/sagemaker/latest/dg/linear-learner.html" TargetMode="External"/><Relationship Id="rId9" Type="http://schemas.openxmlformats.org/officeDocument/2006/relationships/hyperlink" Target="https://docs.aws.amazon.com/sagemaker/latest/dg/k-means.html" TargetMode="External"/><Relationship Id="rId14" Type="http://schemas.openxmlformats.org/officeDocument/2006/relationships/hyperlink" Target="https://docs.aws.amazon.com/sagemaker/latest/dg/xgboost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labs/amazon-sagemaker-examples" TargetMode="External"/><Relationship Id="rId2" Type="http://schemas.openxmlformats.org/officeDocument/2006/relationships/hyperlink" Target="https://medium.com/apache-mxnet" TargetMode="Externa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7898" y="3956022"/>
            <a:ext cx="5110261" cy="433387"/>
          </a:xfrm>
        </p:spPr>
        <p:txBody>
          <a:bodyPr>
            <a:normAutofit/>
          </a:bodyPr>
          <a:lstStyle/>
          <a:p>
            <a:r>
              <a:rPr lang="en-US" dirty="0" err="1"/>
              <a:t>Vishaal</a:t>
            </a:r>
            <a:r>
              <a:rPr lang="en-US" dirty="0"/>
              <a:t> Kapoor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10 October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 dirty="0"/>
              <a:t>An Introduction to </a:t>
            </a:r>
            <a:r>
              <a:rPr lang="en-US" sz="3600" dirty="0" err="1"/>
              <a:t>SageMaker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>
            <a:extLst>
              <a:ext uri="{FF2B5EF4-FFF2-40B4-BE49-F238E27FC236}">
                <a16:creationId xmlns:a16="http://schemas.microsoft.com/office/drawing/2014/main" id="{EFA03C9D-0858-734E-9FC7-507D887179B0}"/>
              </a:ext>
            </a:extLst>
          </p:cNvPr>
          <p:cNvSpPr txBox="1">
            <a:spLocks/>
          </p:cNvSpPr>
          <p:nvPr/>
        </p:nvSpPr>
        <p:spPr>
          <a:xfrm>
            <a:off x="202354" y="1108820"/>
            <a:ext cx="6649859" cy="15186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>
              <a:lnSpc>
                <a:spcPts val="3560"/>
              </a:lnSpc>
            </a:pPr>
            <a:r>
              <a:rPr lang="en-US" sz="2400" dirty="0"/>
              <a:t>Inspired by the brain’s neurons</a:t>
            </a:r>
          </a:p>
          <a:p>
            <a:pPr>
              <a:lnSpc>
                <a:spcPts val="3560"/>
              </a:lnSpc>
            </a:pPr>
            <a:r>
              <a:rPr lang="en-US" sz="2400" dirty="0"/>
              <a:t>We have ~100B of them, and ~1Q Synapses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8D790A-5B3C-7942-A6E0-14ECDCF90D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29BE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8995" y="415512"/>
            <a:ext cx="2510036" cy="2510036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B3D2A36-6B63-014F-B0CC-B9C45E81A3EF}"/>
              </a:ext>
            </a:extLst>
          </p:cNvPr>
          <p:cNvGrpSpPr/>
          <p:nvPr/>
        </p:nvGrpSpPr>
        <p:grpSpPr>
          <a:xfrm>
            <a:off x="330198" y="2307967"/>
            <a:ext cx="4802515" cy="2347199"/>
            <a:chOff x="330198" y="2444746"/>
            <a:chExt cx="4802515" cy="221042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0540826-1C05-564A-B3C1-949B932F58E2}"/>
                </a:ext>
              </a:extLst>
            </p:cNvPr>
            <p:cNvGrpSpPr/>
            <p:nvPr/>
          </p:nvGrpSpPr>
          <p:grpSpPr>
            <a:xfrm>
              <a:off x="330198" y="2444746"/>
              <a:ext cx="4802515" cy="2210420"/>
              <a:chOff x="58987" y="2421025"/>
              <a:chExt cx="4802515" cy="221042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A5F1ADD-00C5-9942-AD27-15964ED68AA5}"/>
                  </a:ext>
                </a:extLst>
              </p:cNvPr>
              <p:cNvGrpSpPr/>
              <p:nvPr/>
            </p:nvGrpSpPr>
            <p:grpSpPr>
              <a:xfrm>
                <a:off x="1184545" y="3076017"/>
                <a:ext cx="457200" cy="457200"/>
                <a:chOff x="336788" y="2925547"/>
                <a:chExt cx="457200" cy="457200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71766B0-77E9-344A-B12F-8540E0B8D919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FFB14A-71FC-CB49-BE86-0C32B485E644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w</a:t>
                  </a:r>
                  <a:r>
                    <a:rPr lang="en-US" baseline="-25000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A939B46-48F6-AB4E-856D-183E9EEF81E5}"/>
                  </a:ext>
                </a:extLst>
              </p:cNvPr>
              <p:cNvGrpSpPr/>
              <p:nvPr/>
            </p:nvGrpSpPr>
            <p:grpSpPr>
              <a:xfrm>
                <a:off x="1184545" y="3625131"/>
                <a:ext cx="457200" cy="457200"/>
                <a:chOff x="336788" y="2925547"/>
                <a:chExt cx="457200" cy="457200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1DC24DC5-71A2-5A49-A9A2-5E44C3E338D3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C0FD7F5-9358-C84C-B345-4B9B2E12E1E4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w</a:t>
                  </a:r>
                  <a:r>
                    <a:rPr lang="en-US" baseline="-25000" dirty="0">
                      <a:solidFill>
                        <a:schemeClr val="bg1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CD32A113-80C5-614F-B93A-8EFB15F6852E}"/>
                  </a:ext>
                </a:extLst>
              </p:cNvPr>
              <p:cNvGrpSpPr/>
              <p:nvPr/>
            </p:nvGrpSpPr>
            <p:grpSpPr>
              <a:xfrm>
                <a:off x="1184545" y="4174245"/>
                <a:ext cx="457200" cy="457200"/>
                <a:chOff x="336788" y="2925547"/>
                <a:chExt cx="457200" cy="457200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EE17121D-42DF-2346-B8E1-75E28D556E3E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F8A291D-232F-9440-91A5-8787B559AF57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>
                      <a:solidFill>
                        <a:schemeClr val="bg1"/>
                      </a:solidFill>
                    </a:rPr>
                    <a:t>w</a:t>
                  </a:r>
                  <a:r>
                    <a:rPr lang="en-US" baseline="-25000" dirty="0" err="1">
                      <a:solidFill>
                        <a:schemeClr val="bg1"/>
                      </a:solidFill>
                    </a:rPr>
                    <a:t>n</a:t>
                  </a:r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F2D6AD0-66C9-F64E-A488-6730CD917381}"/>
                  </a:ext>
                </a:extLst>
              </p:cNvPr>
              <p:cNvSpPr txBox="1"/>
              <p:nvPr/>
            </p:nvSpPr>
            <p:spPr>
              <a:xfrm>
                <a:off x="276064" y="3119951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E076A17-0044-9A4C-8461-108F8EB72DE6}"/>
                  </a:ext>
                </a:extLst>
              </p:cNvPr>
              <p:cNvSpPr txBox="1"/>
              <p:nvPr/>
            </p:nvSpPr>
            <p:spPr>
              <a:xfrm>
                <a:off x="265262" y="3647279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30F832E-F3C5-7047-B000-B8B7A3D108A6}"/>
                  </a:ext>
                </a:extLst>
              </p:cNvPr>
              <p:cNvSpPr txBox="1"/>
              <p:nvPr/>
            </p:nvSpPr>
            <p:spPr>
              <a:xfrm>
                <a:off x="267692" y="4218179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chemeClr val="bg1"/>
                    </a:solidFill>
                  </a:rPr>
                  <a:t>x</a:t>
                </a:r>
                <a:r>
                  <a:rPr lang="en-US" baseline="-25000" dirty="0" err="1">
                    <a:solidFill>
                      <a:schemeClr val="bg1"/>
                    </a:solidFill>
                  </a:rPr>
                  <a:t>n</a:t>
                </a:r>
                <a:endParaRPr lang="en-US" baseline="-250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931DD8A9-AE28-E447-ABA3-37B2858407BD}"/>
                  </a:ext>
                </a:extLst>
              </p:cNvPr>
              <p:cNvGrpSpPr/>
              <p:nvPr/>
            </p:nvGrpSpPr>
            <p:grpSpPr>
              <a:xfrm>
                <a:off x="2173556" y="3433022"/>
                <a:ext cx="817355" cy="815669"/>
                <a:chOff x="336788" y="2925545"/>
                <a:chExt cx="457200" cy="457200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A616AF62-BBE7-7E46-AF06-2A0CC3CF5C43}"/>
                    </a:ext>
                  </a:extLst>
                </p:cNvPr>
                <p:cNvSpPr/>
                <p:nvPr/>
              </p:nvSpPr>
              <p:spPr>
                <a:xfrm>
                  <a:off x="336788" y="2925545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88B714E-3674-904C-9AF7-0DEFE58A1226}"/>
                    </a:ext>
                  </a:extLst>
                </p:cNvPr>
                <p:cNvSpPr txBox="1"/>
                <p:nvPr/>
              </p:nvSpPr>
              <p:spPr>
                <a:xfrm>
                  <a:off x="427839" y="2961419"/>
                  <a:ext cx="190714" cy="362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 err="1">
                      <a:solidFill>
                        <a:schemeClr val="bg1"/>
                      </a:solidFill>
                    </a:rPr>
                    <a:t>Σ</a:t>
                  </a:r>
                  <a:endParaRPr lang="en-US" sz="40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4B909B7-820B-F64E-B9C4-F1CF76407BDE}"/>
                  </a:ext>
                </a:extLst>
              </p:cNvPr>
              <p:cNvGrpSpPr/>
              <p:nvPr/>
            </p:nvGrpSpPr>
            <p:grpSpPr>
              <a:xfrm>
                <a:off x="3463654" y="3533220"/>
                <a:ext cx="514800" cy="545685"/>
                <a:chOff x="3386986" y="3508405"/>
                <a:chExt cx="514800" cy="556093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98C5C41-E917-F746-B2DA-D149D931177B}"/>
                    </a:ext>
                  </a:extLst>
                </p:cNvPr>
                <p:cNvSpPr/>
                <p:nvPr/>
              </p:nvSpPr>
              <p:spPr>
                <a:xfrm>
                  <a:off x="3386986" y="3587596"/>
                  <a:ext cx="419050" cy="476902"/>
                </a:xfrm>
                <a:prstGeom prst="rect">
                  <a:avLst/>
                </a:prstGeom>
                <a:noFill/>
                <a:ln w="19050">
                  <a:solidFill>
                    <a:srgbClr val="029BE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754D94B-20A1-4847-8E0C-1048011F4756}"/>
                    </a:ext>
                  </a:extLst>
                </p:cNvPr>
                <p:cNvSpPr txBox="1"/>
                <p:nvPr/>
              </p:nvSpPr>
              <p:spPr>
                <a:xfrm>
                  <a:off x="3386986" y="3508405"/>
                  <a:ext cx="514800" cy="5332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φ</a:t>
                  </a:r>
                  <a:endParaRPr lang="en-US" sz="4000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D32F786-888D-7549-9F4E-F9BC235F06C5}"/>
                  </a:ext>
                </a:extLst>
              </p:cNvPr>
              <p:cNvCxnSpPr>
                <a:stCxn id="53" idx="3"/>
                <a:endCxn id="41" idx="2"/>
              </p:cNvCxnSpPr>
              <p:nvPr/>
            </p:nvCxnSpPr>
            <p:spPr>
              <a:xfrm>
                <a:off x="661106" y="3304617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68FB90B-21E4-414C-8CCE-FEBBBA58BA43}"/>
                  </a:ext>
                </a:extLst>
              </p:cNvPr>
              <p:cNvCxnSpPr/>
              <p:nvPr/>
            </p:nvCxnSpPr>
            <p:spPr>
              <a:xfrm>
                <a:off x="650304" y="3848486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45FA952A-AAB0-B04C-8EC6-33C4BF0D7892}"/>
                  </a:ext>
                </a:extLst>
              </p:cNvPr>
              <p:cNvCxnSpPr/>
              <p:nvPr/>
            </p:nvCxnSpPr>
            <p:spPr>
              <a:xfrm>
                <a:off x="650303" y="4402845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A6C1F2D-BF47-1743-8950-DD31CF3E740F}"/>
                  </a:ext>
                </a:extLst>
              </p:cNvPr>
              <p:cNvCxnSpPr>
                <a:cxnSpLocks/>
                <a:stCxn id="41" idx="6"/>
                <a:endCxn id="59" idx="1"/>
              </p:cNvCxnSpPr>
              <p:nvPr/>
            </p:nvCxnSpPr>
            <p:spPr>
              <a:xfrm>
                <a:off x="1641745" y="3304617"/>
                <a:ext cx="651510" cy="247854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B59EFA8A-491D-194F-A9F6-0F65CDB5BE77}"/>
                  </a:ext>
                </a:extLst>
              </p:cNvPr>
              <p:cNvCxnSpPr>
                <a:cxnSpLocks/>
                <a:stCxn id="45" idx="6"/>
                <a:endCxn id="59" idx="2"/>
              </p:cNvCxnSpPr>
              <p:nvPr/>
            </p:nvCxnSpPr>
            <p:spPr>
              <a:xfrm flipV="1">
                <a:off x="1641745" y="3840853"/>
                <a:ext cx="531811" cy="12878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38A7879-9EA5-5842-B6B3-6DF1679FC993}"/>
                  </a:ext>
                </a:extLst>
              </p:cNvPr>
              <p:cNvCxnSpPr>
                <a:cxnSpLocks/>
                <a:stCxn id="50" idx="6"/>
                <a:endCxn id="59" idx="3"/>
              </p:cNvCxnSpPr>
              <p:nvPr/>
            </p:nvCxnSpPr>
            <p:spPr>
              <a:xfrm flipV="1">
                <a:off x="1641745" y="4129235"/>
                <a:ext cx="651510" cy="27361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928088D2-CED9-DB49-BCB9-36D1E78FE8F4}"/>
                  </a:ext>
                </a:extLst>
              </p:cNvPr>
              <p:cNvCxnSpPr>
                <a:cxnSpLocks/>
                <a:stCxn id="59" idx="6"/>
                <a:endCxn id="21" idx="1"/>
              </p:cNvCxnSpPr>
              <p:nvPr/>
            </p:nvCxnSpPr>
            <p:spPr>
              <a:xfrm>
                <a:off x="2990911" y="3840857"/>
                <a:ext cx="472743" cy="406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F4938FBA-4487-AF4C-8695-93137BD94673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>
                <a:off x="3882704" y="3844917"/>
                <a:ext cx="438994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79ED7DC-045F-2D48-BEC9-894A20CB1FB2}"/>
                  </a:ext>
                </a:extLst>
              </p:cNvPr>
              <p:cNvSpPr txBox="1"/>
              <p:nvPr/>
            </p:nvSpPr>
            <p:spPr>
              <a:xfrm>
                <a:off x="58987" y="2459257"/>
                <a:ext cx="8464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bg1"/>
                    </a:solidFill>
                  </a:rPr>
                  <a:t>Inputs</a:t>
                </a:r>
                <a:endParaRPr lang="en-US" i="1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D01D4C6-C5E3-314B-A3B3-ECEDCAED4509}"/>
                  </a:ext>
                </a:extLst>
              </p:cNvPr>
              <p:cNvSpPr txBox="1"/>
              <p:nvPr/>
            </p:nvSpPr>
            <p:spPr>
              <a:xfrm>
                <a:off x="854354" y="2472968"/>
                <a:ext cx="1064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bg1"/>
                    </a:solidFill>
                  </a:rPr>
                  <a:t>Weights</a:t>
                </a:r>
                <a:endParaRPr lang="en-US" i="1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6E45B37-A983-2448-8D63-7162732D72ED}"/>
                  </a:ext>
                </a:extLst>
              </p:cNvPr>
              <p:cNvSpPr txBox="1"/>
              <p:nvPr/>
            </p:nvSpPr>
            <p:spPr>
              <a:xfrm>
                <a:off x="2956541" y="2421025"/>
                <a:ext cx="1365157" cy="34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chemeClr val="bg1"/>
                    </a:solidFill>
                  </a:rPr>
                  <a:t>Activation</a:t>
                </a:r>
                <a:endParaRPr lang="en-US" i="1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76A3AAF-2E28-2642-B730-89BCA1026997}"/>
                  </a:ext>
                </a:extLst>
              </p:cNvPr>
              <p:cNvSpPr txBox="1"/>
              <p:nvPr/>
            </p:nvSpPr>
            <p:spPr>
              <a:xfrm>
                <a:off x="4346702" y="3552691"/>
                <a:ext cx="51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𝑦</a:t>
                </a: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0C6ABA1-0B1B-6F4C-9428-3C5CA0BF01C4}"/>
                </a:ext>
              </a:extLst>
            </p:cNvPr>
            <p:cNvSpPr txBox="1"/>
            <p:nvPr/>
          </p:nvSpPr>
          <p:spPr>
            <a:xfrm rot="5400000">
              <a:off x="552648" y="401011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…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D0EDA1-B795-6747-B645-AACD82755676}"/>
                  </a:ext>
                </a:extLst>
              </p:cNvPr>
              <p:cNvSpPr txBox="1"/>
              <p:nvPr/>
            </p:nvSpPr>
            <p:spPr>
              <a:xfrm>
                <a:off x="5281923" y="3119631"/>
                <a:ext cx="3351331" cy="122501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D0EDA1-B795-6747-B645-AACD8275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923" y="3119631"/>
                <a:ext cx="3351331" cy="1225015"/>
              </a:xfrm>
              <a:prstGeom prst="rect">
                <a:avLst/>
              </a:prstGeom>
              <a:blipFill>
                <a:blip r:embed="rId5"/>
                <a:stretch>
                  <a:fillRect l="-1880" t="-113265" r="-376" b="-16530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le 1">
            <a:extLst>
              <a:ext uri="{FF2B5EF4-FFF2-40B4-BE49-F238E27FC236}">
                <a16:creationId xmlns:a16="http://schemas.microsoft.com/office/drawing/2014/main" id="{B40C754E-73E1-4E4C-B139-933BF79A8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(Artificial) Neural Networks (ANN)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DF0CFA1-8370-AD4B-826E-0369AD449F2E}"/>
              </a:ext>
            </a:extLst>
          </p:cNvPr>
          <p:cNvSpPr/>
          <p:nvPr/>
        </p:nvSpPr>
        <p:spPr>
          <a:xfrm>
            <a:off x="2638512" y="2755858"/>
            <a:ext cx="457200" cy="457200"/>
          </a:xfrm>
          <a:prstGeom prst="ellipse">
            <a:avLst/>
          </a:prstGeom>
          <a:noFill/>
          <a:ln w="25400" cap="flat" cmpd="sng" algn="ctr">
            <a:solidFill>
              <a:srgbClr val="029BE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6595A2-3031-B948-A106-83F380795067}"/>
              </a:ext>
            </a:extLst>
          </p:cNvPr>
          <p:cNvSpPr txBox="1"/>
          <p:nvPr/>
        </p:nvSpPr>
        <p:spPr>
          <a:xfrm>
            <a:off x="2710659" y="27930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D4065E3-E442-6A42-88D2-6DD82383590B}"/>
              </a:ext>
            </a:extLst>
          </p:cNvPr>
          <p:cNvCxnSpPr>
            <a:cxnSpLocks/>
            <a:stCxn id="46" idx="4"/>
            <a:endCxn id="59" idx="0"/>
          </p:cNvCxnSpPr>
          <p:nvPr/>
        </p:nvCxnSpPr>
        <p:spPr>
          <a:xfrm flipH="1">
            <a:off x="2853445" y="3213058"/>
            <a:ext cx="13667" cy="169528"/>
          </a:xfrm>
          <a:prstGeom prst="straightConnector1">
            <a:avLst/>
          </a:prstGeom>
          <a:ln>
            <a:solidFill>
              <a:srgbClr val="029BE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B6A15E8-2E13-AD43-9A3B-8DB8946799AB}"/>
              </a:ext>
            </a:extLst>
          </p:cNvPr>
          <p:cNvSpPr txBox="1"/>
          <p:nvPr/>
        </p:nvSpPr>
        <p:spPr>
          <a:xfrm>
            <a:off x="2512333" y="2301762"/>
            <a:ext cx="69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Bias</a:t>
            </a:r>
            <a:endParaRPr lang="en-US" i="1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97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  <p:bldP spid="106" grpId="0" animBg="1"/>
      <p:bldP spid="46" grpId="0" animBg="1"/>
      <p:bldP spid="49" grpId="0"/>
      <p:bldP spid="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Deep Neural Networks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EFA03C9D-0858-734E-9FC7-507D887179B0}"/>
              </a:ext>
            </a:extLst>
          </p:cNvPr>
          <p:cNvSpPr txBox="1">
            <a:spLocks/>
          </p:cNvSpPr>
          <p:nvPr/>
        </p:nvSpPr>
        <p:spPr>
          <a:xfrm>
            <a:off x="202355" y="1108820"/>
            <a:ext cx="3114428" cy="3400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Non-linear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Hierarchical </a:t>
            </a:r>
            <a:br>
              <a:rPr lang="en-US" sz="2400" dirty="0"/>
            </a:br>
            <a:r>
              <a:rPr lang="en-US" sz="2400" dirty="0"/>
              <a:t>feature learning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Scalable architecture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ADE543-F47D-0648-AA59-E95B95C8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783" y="1277208"/>
            <a:ext cx="5457397" cy="2676954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E50CFF9E-C0B7-4F42-960F-C9CC0FCD3FB6}"/>
              </a:ext>
            </a:extLst>
          </p:cNvPr>
          <p:cNvSpPr txBox="1">
            <a:spLocks/>
          </p:cNvSpPr>
          <p:nvPr/>
        </p:nvSpPr>
        <p:spPr>
          <a:xfrm>
            <a:off x="3316782" y="3885152"/>
            <a:ext cx="5457397" cy="692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n-US" sz="2400" dirty="0"/>
              <a:t>A Multilayer Perceptron (MLP)</a:t>
            </a:r>
          </a:p>
        </p:txBody>
      </p:sp>
    </p:spTree>
    <p:extLst>
      <p:ext uri="{BB962C8B-B14F-4D97-AF65-F5344CB8AC3E}">
        <p14:creationId xmlns:p14="http://schemas.microsoft.com/office/powerpoint/2010/main" val="378936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D0AF-0B59-7143-AEDF-7952FF75A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1969202"/>
            <a:ext cx="7649737" cy="1158715"/>
          </a:xfrm>
        </p:spPr>
        <p:txBody>
          <a:bodyPr/>
          <a:lstStyle/>
          <a:p>
            <a:r>
              <a:rPr lang="en-US" dirty="0"/>
              <a:t>2. What are the pain points of ML and DL?</a:t>
            </a:r>
          </a:p>
        </p:txBody>
      </p:sp>
    </p:spTree>
    <p:extLst>
      <p:ext uri="{BB962C8B-B14F-4D97-AF65-F5344CB8AC3E}">
        <p14:creationId xmlns:p14="http://schemas.microsoft.com/office/powerpoint/2010/main" val="1523795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29E3-A194-9644-AD1C-702827C0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Machine Learning (and DL) to Production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B36FBFA-2E81-7F40-82EB-E264A72325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3498"/>
          <a:stretch/>
        </p:blipFill>
        <p:spPr>
          <a:xfrm>
            <a:off x="6232759" y="1399963"/>
            <a:ext cx="1440000" cy="200251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9704760-D6F0-1347-8072-B1B8007071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148"/>
          <a:stretch/>
        </p:blipFill>
        <p:spPr>
          <a:xfrm>
            <a:off x="1230013" y="1515207"/>
            <a:ext cx="1440000" cy="18679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6A7CA0F-80B2-3547-9BAA-5FADF39D76EB}"/>
              </a:ext>
            </a:extLst>
          </p:cNvPr>
          <p:cNvSpPr/>
          <p:nvPr/>
        </p:nvSpPr>
        <p:spPr>
          <a:xfrm>
            <a:off x="6489342" y="3122954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Deploy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39EE37-F057-B142-BB6D-A2B54A5B01E1}"/>
              </a:ext>
            </a:extLst>
          </p:cNvPr>
          <p:cNvSpPr/>
          <p:nvPr/>
        </p:nvSpPr>
        <p:spPr>
          <a:xfrm>
            <a:off x="3692106" y="3122955"/>
            <a:ext cx="1537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 &amp; Tune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F3E647-4E93-9F4F-9481-8221F0F84BC6}"/>
              </a:ext>
            </a:extLst>
          </p:cNvPr>
          <p:cNvSpPr/>
          <p:nvPr/>
        </p:nvSpPr>
        <p:spPr>
          <a:xfrm>
            <a:off x="1024119" y="2984454"/>
            <a:ext cx="1851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+ 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Processing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FAC682-E876-B749-B52C-09732D7132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22905"/>
          <a:stretch/>
        </p:blipFill>
        <p:spPr>
          <a:xfrm>
            <a:off x="3731386" y="1871713"/>
            <a:ext cx="1440000" cy="120786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453822F-3DBC-CC48-8026-6DBB86D3164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7380" t="52604" r="69831" b="19986"/>
          <a:stretch/>
        </p:blipFill>
        <p:spPr>
          <a:xfrm>
            <a:off x="6590637" y="2142134"/>
            <a:ext cx="716252" cy="55708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5D8CDE-ECD3-AA44-8B47-25E67F6924F7}"/>
              </a:ext>
            </a:extLst>
          </p:cNvPr>
          <p:cNvCxnSpPr/>
          <p:nvPr/>
        </p:nvCxnSpPr>
        <p:spPr>
          <a:xfrm>
            <a:off x="2869326" y="2490955"/>
            <a:ext cx="662151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1CC237-2934-DD4A-8C5E-5788480113F6}"/>
              </a:ext>
            </a:extLst>
          </p:cNvPr>
          <p:cNvCxnSpPr/>
          <p:nvPr/>
        </p:nvCxnSpPr>
        <p:spPr>
          <a:xfrm>
            <a:off x="5418084" y="2490955"/>
            <a:ext cx="662151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973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D0AF-0B59-7143-AEDF-7952FF75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How does </a:t>
            </a:r>
            <a:r>
              <a:rPr lang="en-US" dirty="0" err="1"/>
              <a:t>SageMaker</a:t>
            </a:r>
            <a:r>
              <a:rPr lang="en-US" dirty="0"/>
              <a:t> mitigate those pain points and provide leverage?</a:t>
            </a:r>
          </a:p>
        </p:txBody>
      </p:sp>
    </p:spTree>
    <p:extLst>
      <p:ext uri="{BB962C8B-B14F-4D97-AF65-F5344CB8AC3E}">
        <p14:creationId xmlns:p14="http://schemas.microsoft.com/office/powerpoint/2010/main" val="422942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9828201-BF53-594D-8449-14219CC20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149" y="776877"/>
            <a:ext cx="402729" cy="417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D47CA9-D26E-154F-ACF8-9068E8D7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SageMaker Python SDK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4F2A3F-075E-574A-84A7-1EBEFBC19B92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3775934" y="2295816"/>
            <a:ext cx="2504" cy="79870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AF6477D-6194-C549-BDB0-EC453A9BD21B}"/>
              </a:ext>
            </a:extLst>
          </p:cNvPr>
          <p:cNvSpPr/>
          <p:nvPr/>
        </p:nvSpPr>
        <p:spPr>
          <a:xfrm>
            <a:off x="4890055" y="1485836"/>
            <a:ext cx="1212182" cy="798703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Environment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56F0A2-F2DA-6041-BB70-726AFAE3696C}"/>
              </a:ext>
            </a:extLst>
          </p:cNvPr>
          <p:cNvSpPr/>
          <p:nvPr/>
        </p:nvSpPr>
        <p:spPr>
          <a:xfrm>
            <a:off x="3191901" y="1474560"/>
            <a:ext cx="1173074" cy="821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Estimator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1E720F2-F84D-5140-9886-819DE3F3A8F3}"/>
              </a:ext>
            </a:extLst>
          </p:cNvPr>
          <p:cNvSpPr/>
          <p:nvPr/>
        </p:nvSpPr>
        <p:spPr>
          <a:xfrm>
            <a:off x="4890055" y="3095923"/>
            <a:ext cx="1212182" cy="798703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Prediction Environment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D58B3CE-2DC4-8844-8F10-71C203601026}"/>
              </a:ext>
            </a:extLst>
          </p:cNvPr>
          <p:cNvSpPr/>
          <p:nvPr/>
        </p:nvSpPr>
        <p:spPr>
          <a:xfrm>
            <a:off x="3189397" y="3094520"/>
            <a:ext cx="1173074" cy="7791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Predictor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F7F50D-B0BB-454B-9C85-91C2C7E10B2E}"/>
              </a:ext>
            </a:extLst>
          </p:cNvPr>
          <p:cNvSpPr/>
          <p:nvPr/>
        </p:nvSpPr>
        <p:spPr>
          <a:xfrm>
            <a:off x="4211358" y="1737576"/>
            <a:ext cx="793221" cy="2952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accent1">
                  <a:lumMod val="60000"/>
                  <a:lumOff val="40000"/>
                </a:schemeClr>
              </a:solidFill>
              <a:latin typeface="Lucida Console" panose="020B0609040504020204" pitchFamily="49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CEE4EF-0E51-A746-9F72-27B1FD4332C8}"/>
              </a:ext>
            </a:extLst>
          </p:cNvPr>
          <p:cNvSpPr/>
          <p:nvPr/>
        </p:nvSpPr>
        <p:spPr>
          <a:xfrm>
            <a:off x="4211358" y="3347663"/>
            <a:ext cx="793221" cy="2952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accent1">
                  <a:lumMod val="60000"/>
                  <a:lumOff val="40000"/>
                </a:schemeClr>
              </a:solidFill>
              <a:latin typeface="Lucida Console" panose="020B0609040504020204" pitchFamily="49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922A5A6-187F-624B-A202-04C7CC0E08F9}"/>
              </a:ext>
            </a:extLst>
          </p:cNvPr>
          <p:cNvSpPr/>
          <p:nvPr/>
        </p:nvSpPr>
        <p:spPr>
          <a:xfrm>
            <a:off x="3381828" y="2547557"/>
            <a:ext cx="793221" cy="2952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accent1">
                  <a:lumMod val="60000"/>
                  <a:lumOff val="40000"/>
                </a:schemeClr>
              </a:solidFill>
              <a:latin typeface="Lucida Console" panose="020B0609040504020204" pitchFamily="49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D41A150-9A7E-8343-815B-BC2305A390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753"/>
          <a:stretch/>
        </p:blipFill>
        <p:spPr>
          <a:xfrm>
            <a:off x="5004578" y="1356916"/>
            <a:ext cx="369942" cy="209285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D505B-752E-E74C-876C-3EEC8C9DF9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753"/>
          <a:stretch/>
        </p:blipFill>
        <p:spPr>
          <a:xfrm>
            <a:off x="5011079" y="2976876"/>
            <a:ext cx="369942" cy="209285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FE1A787-6910-AB45-98A7-9AB1A7B350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75" t="9957" r="59961" b="79944"/>
          <a:stretch/>
        </p:blipFill>
        <p:spPr>
          <a:xfrm>
            <a:off x="5107405" y="4623391"/>
            <a:ext cx="241111" cy="241111"/>
          </a:xfrm>
          <a:prstGeom prst="rect">
            <a:avLst/>
          </a:prstGeom>
          <a:ln>
            <a:noFill/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0FBB2D-F5C5-784A-8B05-1E873ACFDDFD}"/>
              </a:ext>
            </a:extLst>
          </p:cNvPr>
          <p:cNvCxnSpPr>
            <a:cxnSpLocks/>
          </p:cNvCxnSpPr>
          <p:nvPr/>
        </p:nvCxnSpPr>
        <p:spPr>
          <a:xfrm>
            <a:off x="5715514" y="2898238"/>
            <a:ext cx="0" cy="19628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71CB677-4A17-9C4F-A92F-FB43C4F8375D}"/>
              </a:ext>
            </a:extLst>
          </p:cNvPr>
          <p:cNvCxnSpPr>
            <a:cxnSpLocks/>
          </p:cNvCxnSpPr>
          <p:nvPr/>
        </p:nvCxnSpPr>
        <p:spPr>
          <a:xfrm flipV="1">
            <a:off x="5264904" y="3908112"/>
            <a:ext cx="187287" cy="66027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ED4B20-791E-FD44-BE9E-0AA5015B582B}"/>
              </a:ext>
            </a:extLst>
          </p:cNvPr>
          <p:cNvCxnSpPr>
            <a:cxnSpLocks/>
          </p:cNvCxnSpPr>
          <p:nvPr/>
        </p:nvCxnSpPr>
        <p:spPr>
          <a:xfrm>
            <a:off x="5589441" y="3922226"/>
            <a:ext cx="201320" cy="66464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C38CC5A-662E-3048-BDFB-D89EB727C398}"/>
              </a:ext>
            </a:extLst>
          </p:cNvPr>
          <p:cNvSpPr txBox="1"/>
          <p:nvPr/>
        </p:nvSpPr>
        <p:spPr>
          <a:xfrm>
            <a:off x="5895705" y="853563"/>
            <a:ext cx="820021" cy="2045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1B709F-5B50-C14C-99F6-9B1B650CD75E}"/>
              </a:ext>
            </a:extLst>
          </p:cNvPr>
          <p:cNvSpPr txBox="1"/>
          <p:nvPr/>
        </p:nvSpPr>
        <p:spPr>
          <a:xfrm>
            <a:off x="5887638" y="2574009"/>
            <a:ext cx="836316" cy="2045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Trained Model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ECFD8D-7D04-9C4D-9917-A4B25141844B}"/>
              </a:ext>
            </a:extLst>
          </p:cNvPr>
          <p:cNvSpPr txBox="1"/>
          <p:nvPr/>
        </p:nvSpPr>
        <p:spPr>
          <a:xfrm>
            <a:off x="5609036" y="4623391"/>
            <a:ext cx="356237" cy="24066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45C3DF-F559-4442-9FE6-59301D8BF265}"/>
              </a:ext>
            </a:extLst>
          </p:cNvPr>
          <p:cNvSpPr txBox="1"/>
          <p:nvPr/>
        </p:nvSpPr>
        <p:spPr>
          <a:xfrm>
            <a:off x="5272511" y="4599546"/>
            <a:ext cx="204566" cy="24066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D27A55-A379-9949-9D80-B2CBAE5AFDE4}"/>
              </a:ext>
            </a:extLst>
          </p:cNvPr>
          <p:cNvSpPr txBox="1"/>
          <p:nvPr/>
        </p:nvSpPr>
        <p:spPr>
          <a:xfrm rot="17213810">
            <a:off x="5013906" y="4217819"/>
            <a:ext cx="440219" cy="1804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request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0BF08A-C5B5-5A43-91E5-A1578735BF51}"/>
              </a:ext>
            </a:extLst>
          </p:cNvPr>
          <p:cNvSpPr txBox="1"/>
          <p:nvPr/>
        </p:nvSpPr>
        <p:spPr>
          <a:xfrm rot="4329773">
            <a:off x="5526686" y="4046001"/>
            <a:ext cx="494118" cy="1804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response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F2AC5E2-AA8F-994E-930B-7F79103E9BAD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715514" y="1194522"/>
            <a:ext cx="0" cy="29131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47F527B4-63C5-094F-BFCC-60E379E59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149" y="2480593"/>
            <a:ext cx="402729" cy="41764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1DCA9D4-96A4-5F41-9B92-177AF4B3A9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17" t="-753" r="84457" b="96831"/>
          <a:stretch/>
        </p:blipFill>
        <p:spPr>
          <a:xfrm>
            <a:off x="3237634" y="801529"/>
            <a:ext cx="2078862" cy="371355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472EDCF-8F3E-764C-9376-4EDF39A7A353}"/>
              </a:ext>
            </a:extLst>
          </p:cNvPr>
          <p:cNvCxnSpPr>
            <a:cxnSpLocks/>
          </p:cNvCxnSpPr>
          <p:nvPr/>
        </p:nvCxnSpPr>
        <p:spPr>
          <a:xfrm>
            <a:off x="5715514" y="2273238"/>
            <a:ext cx="0" cy="19628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181156A-E4E8-3140-A197-5FDACBA96CE5}"/>
              </a:ext>
            </a:extLst>
          </p:cNvPr>
          <p:cNvSpPr/>
          <p:nvPr/>
        </p:nvSpPr>
        <p:spPr>
          <a:xfrm>
            <a:off x="4276502" y="1769112"/>
            <a:ext cx="6367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.fit(</a:t>
            </a:r>
            <a:r>
              <a:rPr lang="en-US" sz="400" dirty="0">
                <a:solidFill>
                  <a:schemeClr val="accent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900" dirty="0">
                <a:solidFill>
                  <a:schemeClr val="accent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333889A-2C05-004F-A8D8-125615E50046}"/>
              </a:ext>
            </a:extLst>
          </p:cNvPr>
          <p:cNvSpPr/>
          <p:nvPr/>
        </p:nvSpPr>
        <p:spPr>
          <a:xfrm>
            <a:off x="3359585" y="2584280"/>
            <a:ext cx="83548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.deploy(</a:t>
            </a:r>
            <a:r>
              <a:rPr lang="en-US" sz="400" dirty="0">
                <a:solidFill>
                  <a:schemeClr val="accent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900" dirty="0">
                <a:solidFill>
                  <a:schemeClr val="accent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78EC4DB-BD5C-8149-AB64-1D20F9E49B79}"/>
              </a:ext>
            </a:extLst>
          </p:cNvPr>
          <p:cNvSpPr/>
          <p:nvPr/>
        </p:nvSpPr>
        <p:spPr>
          <a:xfrm>
            <a:off x="4151110" y="3390918"/>
            <a:ext cx="9044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.predict(</a:t>
            </a:r>
            <a:r>
              <a:rPr lang="en-US" sz="400" dirty="0">
                <a:solidFill>
                  <a:schemeClr val="accent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900" dirty="0">
                <a:solidFill>
                  <a:schemeClr val="accent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5144CC6-E546-3948-AB8D-19D699EAF7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hotocopy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b="12783"/>
          <a:stretch/>
        </p:blipFill>
        <p:spPr>
          <a:xfrm>
            <a:off x="2045871" y="1526976"/>
            <a:ext cx="650384" cy="567249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CBC3B7A-E65A-854A-A2AF-926C38A14E33}"/>
              </a:ext>
            </a:extLst>
          </p:cNvPr>
          <p:cNvSpPr/>
          <p:nvPr/>
        </p:nvSpPr>
        <p:spPr>
          <a:xfrm>
            <a:off x="2003013" y="2094225"/>
            <a:ext cx="7361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dirty="0" err="1">
                <a:solidFill>
                  <a:schemeClr val="accent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train.py</a:t>
            </a:r>
            <a:endParaRPr lang="en-US" sz="900" dirty="0">
              <a:solidFill>
                <a:schemeClr val="accent1"/>
              </a:solidFill>
              <a:latin typeface="Lucida Console" panose="020B0609040504020204" pitchFamily="49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5D996C8-F1A8-7D44-90E4-0B060BC4BA65}"/>
              </a:ext>
            </a:extLst>
          </p:cNvPr>
          <p:cNvCxnSpPr>
            <a:cxnSpLocks/>
          </p:cNvCxnSpPr>
          <p:nvPr/>
        </p:nvCxnSpPr>
        <p:spPr>
          <a:xfrm flipV="1">
            <a:off x="2688763" y="1876059"/>
            <a:ext cx="435428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8BE260B-AAD9-3E41-B222-60B72DFE9599}"/>
              </a:ext>
            </a:extLst>
          </p:cNvPr>
          <p:cNvSpPr txBox="1"/>
          <p:nvPr/>
        </p:nvSpPr>
        <p:spPr>
          <a:xfrm rot="16200000">
            <a:off x="5795102" y="3330213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endpoint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269232B-D536-5F47-9C1D-C121891AB887}"/>
              </a:ext>
            </a:extLst>
          </p:cNvPr>
          <p:cNvSpPr/>
          <p:nvPr/>
        </p:nvSpPr>
        <p:spPr>
          <a:xfrm>
            <a:off x="200045" y="4795725"/>
            <a:ext cx="88065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dirty="0">
                <a:solidFill>
                  <a:schemeClr val="bg2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File by </a:t>
            </a:r>
            <a:r>
              <a:rPr lang="en-GB" sz="700" dirty="0" err="1">
                <a:solidFill>
                  <a:schemeClr val="bg2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Iconstock</a:t>
            </a:r>
            <a:r>
              <a:rPr lang="en-GB" sz="700" dirty="0">
                <a:solidFill>
                  <a:schemeClr val="bg2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from the Noun Project</a:t>
            </a:r>
          </a:p>
          <a:p>
            <a:endParaRPr lang="en-GB" sz="700" dirty="0">
              <a:solidFill>
                <a:schemeClr val="bg2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215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CA2B891-4B53-464F-9FB7-C1DDF623A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0972799" y="10791680"/>
            <a:ext cx="2743201" cy="16368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8496DA-8184-444D-A40A-40F39C2FE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1125199" y="10944080"/>
            <a:ext cx="2743201" cy="163685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E749BBA-35B7-4B4A-A0E0-6CF7C024FDDA}"/>
              </a:ext>
            </a:extLst>
          </p:cNvPr>
          <p:cNvSpPr txBox="1">
            <a:spLocks/>
          </p:cNvSpPr>
          <p:nvPr/>
        </p:nvSpPr>
        <p:spPr>
          <a:xfrm>
            <a:off x="631757" y="114934"/>
            <a:ext cx="8512243" cy="927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b="1" dirty="0" err="1"/>
              <a:t>SageMaker</a:t>
            </a:r>
            <a:r>
              <a:rPr lang="en-US" b="1" dirty="0"/>
              <a:t> Built-in Algorithms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2451A-31AB-6E41-BB59-24D451B9EF8E}"/>
              </a:ext>
            </a:extLst>
          </p:cNvPr>
          <p:cNvSpPr txBox="1"/>
          <p:nvPr/>
        </p:nvSpPr>
        <p:spPr>
          <a:xfrm>
            <a:off x="418171" y="970157"/>
            <a:ext cx="7699917" cy="474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Linear Learner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Image Classification Algorithm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Object Detection Algorithm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Factorization Machines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Principal Component Analysis (PCA)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9"/>
              </a:rPr>
              <a:t>K-Means Algorithm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10"/>
              </a:rPr>
              <a:t>K-Nearest Neighbors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11"/>
              </a:rPr>
              <a:t>Latent Dirichlet Allocation (LDA)</a:t>
            </a:r>
            <a:r>
              <a:rPr lang="en-US" dirty="0"/>
              <a:t>, </a:t>
            </a:r>
            <a:r>
              <a:rPr lang="en-US" dirty="0">
                <a:hlinkClick r:id="rId12"/>
              </a:rPr>
              <a:t>Neural Topic Model (NTM)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13"/>
              </a:rPr>
              <a:t>Random Cut Forest</a:t>
            </a:r>
            <a:r>
              <a:rPr lang="en-US" dirty="0"/>
              <a:t>, </a:t>
            </a:r>
            <a:r>
              <a:rPr lang="en-US" dirty="0">
                <a:hlinkClick r:id="rId14"/>
              </a:rPr>
              <a:t>XGBoost Algorithm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15"/>
              </a:rPr>
              <a:t>BlazingText</a:t>
            </a:r>
            <a:r>
              <a:rPr lang="en-US" dirty="0"/>
              <a:t>, </a:t>
            </a:r>
            <a:r>
              <a:rPr lang="en-US" dirty="0">
                <a:hlinkClick r:id="rId16"/>
              </a:rPr>
              <a:t>Sequence2Sequence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17"/>
              </a:rPr>
              <a:t>DeepAR Forecasting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42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D0AF-0B59-7143-AEDF-7952FF75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Walk-throughs with </a:t>
            </a:r>
            <a:r>
              <a:rPr lang="en-US" dirty="0" err="1"/>
              <a:t>MXNet</a:t>
            </a:r>
            <a:r>
              <a:rPr lang="en-US" dirty="0"/>
              <a:t> and </a:t>
            </a:r>
            <a:r>
              <a:rPr lang="en-US" dirty="0" err="1"/>
              <a:t>SageMaker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699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8A872A6-771B-164B-8794-F06199E82B7D}"/>
              </a:ext>
            </a:extLst>
          </p:cNvPr>
          <p:cNvSpPr/>
          <p:nvPr/>
        </p:nvSpPr>
        <p:spPr>
          <a:xfrm>
            <a:off x="-5255" y="3852854"/>
            <a:ext cx="3541363" cy="11448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271A61-C803-B740-A5B7-DBD031A2123A}"/>
              </a:ext>
            </a:extLst>
          </p:cNvPr>
          <p:cNvSpPr/>
          <p:nvPr/>
        </p:nvSpPr>
        <p:spPr>
          <a:xfrm>
            <a:off x="0" y="2092372"/>
            <a:ext cx="3541363" cy="143910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D03A0B-AA13-B145-AEFD-DD4E905AC753}"/>
              </a:ext>
            </a:extLst>
          </p:cNvPr>
          <p:cNvSpPr txBox="1"/>
          <p:nvPr/>
        </p:nvSpPr>
        <p:spPr>
          <a:xfrm>
            <a:off x="1798913" y="2619051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47CA9-D26E-154F-ACF8-9068E8D7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SageMaker Python SDK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A965B3-D249-9F4D-BB25-2EEF85F63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521" y="372040"/>
            <a:ext cx="6637188" cy="56264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7D5960E-34DE-DA4A-87BF-A84FED15220D}"/>
              </a:ext>
            </a:extLst>
          </p:cNvPr>
          <p:cNvSpPr txBox="1"/>
          <p:nvPr/>
        </p:nvSpPr>
        <p:spPr>
          <a:xfrm>
            <a:off x="1679845" y="4253406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284309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19753E-6 L 0.00139 -0.1200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 animBg="1"/>
      <p:bldP spid="18" grpId="0"/>
      <p:bldP spid="2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B93A1BC-01B2-0744-AEB0-1564BC422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938" y="-136789"/>
            <a:ext cx="5839555" cy="5404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3A3CB5-E881-C747-A82E-B8D66760E4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hotocopy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b="12783"/>
          <a:stretch/>
        </p:blipFill>
        <p:spPr>
          <a:xfrm>
            <a:off x="1166641" y="2265530"/>
            <a:ext cx="650384" cy="5672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85E949-E5B3-9C47-9F13-9CB9341A3F6C}"/>
              </a:ext>
            </a:extLst>
          </p:cNvPr>
          <p:cNvSpPr/>
          <p:nvPr/>
        </p:nvSpPr>
        <p:spPr>
          <a:xfrm>
            <a:off x="1123783" y="2832779"/>
            <a:ext cx="7361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dirty="0" err="1">
                <a:solidFill>
                  <a:schemeClr val="accent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train.py</a:t>
            </a:r>
            <a:endParaRPr lang="en-US" sz="900" dirty="0">
              <a:solidFill>
                <a:schemeClr val="accent1"/>
              </a:solidFill>
              <a:latin typeface="Lucida Console" panose="020B0609040504020204" pitchFamily="49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648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5792" y="1122557"/>
            <a:ext cx="6596743" cy="338300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can we do with Machine Learning and Deep Learning?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are the pain points?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does </a:t>
            </a:r>
            <a:r>
              <a:rPr lang="en-US" dirty="0" err="1"/>
              <a:t>SageMaker</a:t>
            </a:r>
            <a:r>
              <a:rPr lang="en-US" dirty="0"/>
              <a:t> mitigate those pain points and provide leverage?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Walk-throughs with </a:t>
            </a:r>
            <a:r>
              <a:rPr lang="en-US" dirty="0" err="1"/>
              <a:t>SageMaker</a:t>
            </a:r>
            <a:endParaRPr lang="en-US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F554B-71C4-2048-BBE7-02017215E8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116" y="2105369"/>
            <a:ext cx="1339611" cy="112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58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7CA9-D26E-154F-ACF8-9068E8D74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34" y="2097848"/>
            <a:ext cx="8205304" cy="545741"/>
          </a:xfrm>
        </p:spPr>
        <p:txBody>
          <a:bodyPr/>
          <a:lstStyle/>
          <a:p>
            <a:pPr algn="ctr"/>
            <a:r>
              <a:rPr lang="en-US" dirty="0" err="1"/>
              <a:t>SageMaker</a:t>
            </a:r>
            <a:r>
              <a:rPr lang="en-US" dirty="0"/>
              <a:t> walk-through with a built-in example</a:t>
            </a:r>
          </a:p>
        </p:txBody>
      </p:sp>
    </p:spTree>
    <p:extLst>
      <p:ext uri="{BB962C8B-B14F-4D97-AF65-F5344CB8AC3E}">
        <p14:creationId xmlns:p14="http://schemas.microsoft.com/office/powerpoint/2010/main" val="1548204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7CA9-D26E-154F-ACF8-9068E8D7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training with </a:t>
            </a:r>
            <a:r>
              <a:rPr lang="en-US" dirty="0" err="1"/>
              <a:t>MXNet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4F2A3F-075E-574A-84A7-1EBEFBC19B92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V="1">
            <a:off x="962833" y="1532822"/>
            <a:ext cx="468230" cy="11017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56F0A2-F2DA-6041-BB70-726AFAE3696C}"/>
              </a:ext>
            </a:extLst>
          </p:cNvPr>
          <p:cNvSpPr/>
          <p:nvPr/>
        </p:nvSpPr>
        <p:spPr>
          <a:xfrm>
            <a:off x="844526" y="711566"/>
            <a:ext cx="1173074" cy="821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KVStore</a:t>
            </a:r>
            <a:r>
              <a:rPr lang="en-US" sz="1200" baseline="-25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D58B3CE-2DC4-8844-8F10-71C203601026}"/>
              </a:ext>
            </a:extLst>
          </p:cNvPr>
          <p:cNvSpPr/>
          <p:nvPr/>
        </p:nvSpPr>
        <p:spPr>
          <a:xfrm>
            <a:off x="376296" y="2634592"/>
            <a:ext cx="1173074" cy="7791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Worker</a:t>
            </a:r>
            <a:r>
              <a:rPr lang="en-US" sz="1200" baseline="-25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C12B81B-566B-1445-AF84-A9094E6C0B51}"/>
              </a:ext>
            </a:extLst>
          </p:cNvPr>
          <p:cNvSpPr/>
          <p:nvPr/>
        </p:nvSpPr>
        <p:spPr>
          <a:xfrm>
            <a:off x="2239191" y="708819"/>
            <a:ext cx="1173074" cy="821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KVStore</a:t>
            </a:r>
            <a:r>
              <a:rPr lang="en-US" sz="1200" baseline="-25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50DF55B-4D30-AA4A-8DA8-A291D142F0B5}"/>
              </a:ext>
            </a:extLst>
          </p:cNvPr>
          <p:cNvSpPr/>
          <p:nvPr/>
        </p:nvSpPr>
        <p:spPr>
          <a:xfrm>
            <a:off x="3927759" y="706071"/>
            <a:ext cx="1173074" cy="821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KVStore</a:t>
            </a:r>
            <a:r>
              <a:rPr lang="en-US" sz="1200" baseline="-25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8E23DF8-10D2-D240-931C-50C05BAA492B}"/>
              </a:ext>
            </a:extLst>
          </p:cNvPr>
          <p:cNvCxnSpPr>
            <a:cxnSpLocks/>
            <a:stCxn id="13" idx="0"/>
            <a:endCxn id="42" idx="2"/>
          </p:cNvCxnSpPr>
          <p:nvPr/>
        </p:nvCxnSpPr>
        <p:spPr>
          <a:xfrm flipV="1">
            <a:off x="962833" y="1530075"/>
            <a:ext cx="1862895" cy="110451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40BF931-CE35-7147-BCAB-57B00997B1E8}"/>
              </a:ext>
            </a:extLst>
          </p:cNvPr>
          <p:cNvCxnSpPr>
            <a:cxnSpLocks/>
            <a:stCxn id="13" idx="0"/>
            <a:endCxn id="47" idx="2"/>
          </p:cNvCxnSpPr>
          <p:nvPr/>
        </p:nvCxnSpPr>
        <p:spPr>
          <a:xfrm flipV="1">
            <a:off x="962833" y="1527327"/>
            <a:ext cx="3551463" cy="110726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B47151A-3B75-6E43-855D-B2FF7B96228D}"/>
              </a:ext>
            </a:extLst>
          </p:cNvPr>
          <p:cNvCxnSpPr>
            <a:cxnSpLocks/>
            <a:stCxn id="62" idx="0"/>
            <a:endCxn id="11" idx="2"/>
          </p:cNvCxnSpPr>
          <p:nvPr/>
        </p:nvCxnSpPr>
        <p:spPr>
          <a:xfrm flipH="1" flipV="1">
            <a:off x="1431063" y="1532822"/>
            <a:ext cx="1188623" cy="11093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79FD52E-5612-0546-9A47-43BEF9FF282B}"/>
              </a:ext>
            </a:extLst>
          </p:cNvPr>
          <p:cNvSpPr/>
          <p:nvPr/>
        </p:nvSpPr>
        <p:spPr>
          <a:xfrm>
            <a:off x="2033149" y="2642128"/>
            <a:ext cx="1173074" cy="7791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Worker</a:t>
            </a:r>
            <a:r>
              <a:rPr lang="en-US" sz="1200" baseline="-25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584E232-8DE1-8D4A-9D66-5A81AA1BE02E}"/>
              </a:ext>
            </a:extLst>
          </p:cNvPr>
          <p:cNvCxnSpPr>
            <a:cxnSpLocks/>
            <a:stCxn id="62" idx="0"/>
            <a:endCxn id="42" idx="2"/>
          </p:cNvCxnSpPr>
          <p:nvPr/>
        </p:nvCxnSpPr>
        <p:spPr>
          <a:xfrm flipV="1">
            <a:off x="2619686" y="1530075"/>
            <a:ext cx="206042" cy="111205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C692700-3E28-5640-8C57-A0DFB75B3440}"/>
              </a:ext>
            </a:extLst>
          </p:cNvPr>
          <p:cNvCxnSpPr>
            <a:cxnSpLocks/>
            <a:stCxn id="62" idx="0"/>
            <a:endCxn id="47" idx="2"/>
          </p:cNvCxnSpPr>
          <p:nvPr/>
        </p:nvCxnSpPr>
        <p:spPr>
          <a:xfrm flipV="1">
            <a:off x="2619686" y="1527327"/>
            <a:ext cx="1894610" cy="111480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E81DC94-314D-AE4C-A1AD-BBE6225245A1}"/>
              </a:ext>
            </a:extLst>
          </p:cNvPr>
          <p:cNvCxnSpPr>
            <a:cxnSpLocks/>
            <a:stCxn id="66" idx="0"/>
            <a:endCxn id="11" idx="2"/>
          </p:cNvCxnSpPr>
          <p:nvPr/>
        </p:nvCxnSpPr>
        <p:spPr>
          <a:xfrm flipH="1" flipV="1">
            <a:off x="1431063" y="1532822"/>
            <a:ext cx="3509596" cy="11017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830F80B6-505A-9149-8A68-F8F9E19BB34B}"/>
              </a:ext>
            </a:extLst>
          </p:cNvPr>
          <p:cNvSpPr/>
          <p:nvPr/>
        </p:nvSpPr>
        <p:spPr>
          <a:xfrm>
            <a:off x="4354122" y="2634592"/>
            <a:ext cx="1173074" cy="7791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Worker</a:t>
            </a:r>
            <a:r>
              <a:rPr lang="en-US" sz="1200" baseline="-25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980EF53-E616-5F44-B904-9B8E72524C90}"/>
              </a:ext>
            </a:extLst>
          </p:cNvPr>
          <p:cNvCxnSpPr>
            <a:cxnSpLocks/>
            <a:stCxn id="66" idx="0"/>
            <a:endCxn id="42" idx="2"/>
          </p:cNvCxnSpPr>
          <p:nvPr/>
        </p:nvCxnSpPr>
        <p:spPr>
          <a:xfrm flipH="1" flipV="1">
            <a:off x="2825728" y="1530075"/>
            <a:ext cx="2114931" cy="110451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972A87B-B961-C341-A284-0955A6D74165}"/>
              </a:ext>
            </a:extLst>
          </p:cNvPr>
          <p:cNvCxnSpPr>
            <a:cxnSpLocks/>
            <a:stCxn id="66" idx="0"/>
            <a:endCxn id="47" idx="2"/>
          </p:cNvCxnSpPr>
          <p:nvPr/>
        </p:nvCxnSpPr>
        <p:spPr>
          <a:xfrm flipH="1" flipV="1">
            <a:off x="4514296" y="1527327"/>
            <a:ext cx="426363" cy="110726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EDBB62D8-8E8E-B646-BBCE-1A09C39CA06A}"/>
              </a:ext>
            </a:extLst>
          </p:cNvPr>
          <p:cNvSpPr txBox="1"/>
          <p:nvPr/>
        </p:nvSpPr>
        <p:spPr>
          <a:xfrm>
            <a:off x="3541913" y="277004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E26E79E-293C-5B43-94B9-593FC520A376}"/>
              </a:ext>
            </a:extLst>
          </p:cNvPr>
          <p:cNvSpPr txBox="1"/>
          <p:nvPr/>
        </p:nvSpPr>
        <p:spPr>
          <a:xfrm>
            <a:off x="3431753" y="87599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88715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7CA9-D26E-154F-ACF8-9068E8D7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training with </a:t>
            </a:r>
            <a:r>
              <a:rPr lang="en-US" dirty="0" err="1"/>
              <a:t>MXNet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4F2A3F-075E-574A-84A7-1EBEFBC19B92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V="1">
            <a:off x="962833" y="1532822"/>
            <a:ext cx="468230" cy="11017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56F0A2-F2DA-6041-BB70-726AFAE3696C}"/>
              </a:ext>
            </a:extLst>
          </p:cNvPr>
          <p:cNvSpPr/>
          <p:nvPr/>
        </p:nvSpPr>
        <p:spPr>
          <a:xfrm>
            <a:off x="844526" y="711566"/>
            <a:ext cx="1173074" cy="821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KVStore</a:t>
            </a:r>
            <a:r>
              <a:rPr lang="en-US" sz="1200" baseline="-25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D58B3CE-2DC4-8844-8F10-71C203601026}"/>
              </a:ext>
            </a:extLst>
          </p:cNvPr>
          <p:cNvSpPr/>
          <p:nvPr/>
        </p:nvSpPr>
        <p:spPr>
          <a:xfrm>
            <a:off x="376296" y="2634592"/>
            <a:ext cx="1173074" cy="7791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Worker</a:t>
            </a:r>
            <a:r>
              <a:rPr lang="en-US" sz="1200" baseline="-25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C12B81B-566B-1445-AF84-A9094E6C0B51}"/>
              </a:ext>
            </a:extLst>
          </p:cNvPr>
          <p:cNvSpPr/>
          <p:nvPr/>
        </p:nvSpPr>
        <p:spPr>
          <a:xfrm>
            <a:off x="2239191" y="708819"/>
            <a:ext cx="1173074" cy="821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KVStore</a:t>
            </a:r>
            <a:r>
              <a:rPr lang="en-US" sz="1200" baseline="-25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50DF55B-4D30-AA4A-8DA8-A291D142F0B5}"/>
              </a:ext>
            </a:extLst>
          </p:cNvPr>
          <p:cNvSpPr/>
          <p:nvPr/>
        </p:nvSpPr>
        <p:spPr>
          <a:xfrm>
            <a:off x="3927759" y="706071"/>
            <a:ext cx="1173074" cy="821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KVStore</a:t>
            </a:r>
            <a:r>
              <a:rPr lang="en-US" sz="1200" baseline="-25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8E23DF8-10D2-D240-931C-50C05BAA492B}"/>
              </a:ext>
            </a:extLst>
          </p:cNvPr>
          <p:cNvCxnSpPr>
            <a:cxnSpLocks/>
            <a:stCxn id="13" idx="0"/>
            <a:endCxn id="42" idx="2"/>
          </p:cNvCxnSpPr>
          <p:nvPr/>
        </p:nvCxnSpPr>
        <p:spPr>
          <a:xfrm flipV="1">
            <a:off x="962833" y="1530075"/>
            <a:ext cx="1862895" cy="110451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40BF931-CE35-7147-BCAB-57B00997B1E8}"/>
              </a:ext>
            </a:extLst>
          </p:cNvPr>
          <p:cNvCxnSpPr>
            <a:cxnSpLocks/>
            <a:stCxn id="13" idx="0"/>
            <a:endCxn id="47" idx="2"/>
          </p:cNvCxnSpPr>
          <p:nvPr/>
        </p:nvCxnSpPr>
        <p:spPr>
          <a:xfrm flipV="1">
            <a:off x="962833" y="1527327"/>
            <a:ext cx="3551463" cy="110726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B47151A-3B75-6E43-855D-B2FF7B96228D}"/>
              </a:ext>
            </a:extLst>
          </p:cNvPr>
          <p:cNvCxnSpPr>
            <a:cxnSpLocks/>
            <a:stCxn id="62" idx="0"/>
            <a:endCxn id="11" idx="2"/>
          </p:cNvCxnSpPr>
          <p:nvPr/>
        </p:nvCxnSpPr>
        <p:spPr>
          <a:xfrm flipH="1" flipV="1">
            <a:off x="1431063" y="1532822"/>
            <a:ext cx="1188623" cy="11093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79FD52E-5612-0546-9A47-43BEF9FF282B}"/>
              </a:ext>
            </a:extLst>
          </p:cNvPr>
          <p:cNvSpPr/>
          <p:nvPr/>
        </p:nvSpPr>
        <p:spPr>
          <a:xfrm>
            <a:off x="2033149" y="2642128"/>
            <a:ext cx="1173074" cy="7791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Worker</a:t>
            </a:r>
            <a:r>
              <a:rPr lang="en-US" sz="1200" baseline="-25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584E232-8DE1-8D4A-9D66-5A81AA1BE02E}"/>
              </a:ext>
            </a:extLst>
          </p:cNvPr>
          <p:cNvCxnSpPr>
            <a:cxnSpLocks/>
            <a:stCxn id="62" idx="0"/>
            <a:endCxn id="42" idx="2"/>
          </p:cNvCxnSpPr>
          <p:nvPr/>
        </p:nvCxnSpPr>
        <p:spPr>
          <a:xfrm flipV="1">
            <a:off x="2619686" y="1530075"/>
            <a:ext cx="206042" cy="111205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C692700-3E28-5640-8C57-A0DFB75B3440}"/>
              </a:ext>
            </a:extLst>
          </p:cNvPr>
          <p:cNvCxnSpPr>
            <a:cxnSpLocks/>
            <a:stCxn id="62" idx="0"/>
            <a:endCxn id="47" idx="2"/>
          </p:cNvCxnSpPr>
          <p:nvPr/>
        </p:nvCxnSpPr>
        <p:spPr>
          <a:xfrm flipV="1">
            <a:off x="2619686" y="1527327"/>
            <a:ext cx="1894610" cy="111480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E81DC94-314D-AE4C-A1AD-BBE6225245A1}"/>
              </a:ext>
            </a:extLst>
          </p:cNvPr>
          <p:cNvCxnSpPr>
            <a:cxnSpLocks/>
            <a:stCxn id="66" idx="0"/>
            <a:endCxn id="11" idx="2"/>
          </p:cNvCxnSpPr>
          <p:nvPr/>
        </p:nvCxnSpPr>
        <p:spPr>
          <a:xfrm flipH="1" flipV="1">
            <a:off x="1431063" y="1532822"/>
            <a:ext cx="3509596" cy="11017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830F80B6-505A-9149-8A68-F8F9E19BB34B}"/>
              </a:ext>
            </a:extLst>
          </p:cNvPr>
          <p:cNvSpPr/>
          <p:nvPr/>
        </p:nvSpPr>
        <p:spPr>
          <a:xfrm>
            <a:off x="4354122" y="2634592"/>
            <a:ext cx="1173074" cy="7791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Worker</a:t>
            </a:r>
            <a:r>
              <a:rPr lang="en-US" sz="1200" baseline="-25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980EF53-E616-5F44-B904-9B8E72524C90}"/>
              </a:ext>
            </a:extLst>
          </p:cNvPr>
          <p:cNvCxnSpPr>
            <a:cxnSpLocks/>
            <a:stCxn id="66" idx="0"/>
            <a:endCxn id="42" idx="2"/>
          </p:cNvCxnSpPr>
          <p:nvPr/>
        </p:nvCxnSpPr>
        <p:spPr>
          <a:xfrm flipH="1" flipV="1">
            <a:off x="2825728" y="1530075"/>
            <a:ext cx="2114931" cy="110451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972A87B-B961-C341-A284-0955A6D74165}"/>
              </a:ext>
            </a:extLst>
          </p:cNvPr>
          <p:cNvCxnSpPr>
            <a:cxnSpLocks/>
            <a:stCxn id="66" idx="0"/>
            <a:endCxn id="47" idx="2"/>
          </p:cNvCxnSpPr>
          <p:nvPr/>
        </p:nvCxnSpPr>
        <p:spPr>
          <a:xfrm flipH="1" flipV="1">
            <a:off x="4514296" y="1527327"/>
            <a:ext cx="426363" cy="110726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EDBB62D8-8E8E-B646-BBCE-1A09C39CA06A}"/>
              </a:ext>
            </a:extLst>
          </p:cNvPr>
          <p:cNvSpPr txBox="1"/>
          <p:nvPr/>
        </p:nvSpPr>
        <p:spPr>
          <a:xfrm>
            <a:off x="3541913" y="277004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E26E79E-293C-5B43-94B9-593FC520A376}"/>
              </a:ext>
            </a:extLst>
          </p:cNvPr>
          <p:cNvSpPr txBox="1"/>
          <p:nvPr/>
        </p:nvSpPr>
        <p:spPr>
          <a:xfrm>
            <a:off x="3431753" y="87599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51A0E2-869C-AE44-99D2-8960698ED691}"/>
              </a:ext>
            </a:extLst>
          </p:cNvPr>
          <p:cNvSpPr/>
          <p:nvPr/>
        </p:nvSpPr>
        <p:spPr>
          <a:xfrm>
            <a:off x="6202864" y="875990"/>
            <a:ext cx="247375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KVStore</a:t>
            </a:r>
            <a:r>
              <a:rPr lang="en-US" dirty="0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 Modes</a:t>
            </a:r>
          </a:p>
          <a:p>
            <a:pPr marL="400050" indent="-400050">
              <a:buFont typeface="+mj-lt"/>
              <a:buAutoNum type="alphaLcPeriod"/>
            </a:pPr>
            <a:r>
              <a:rPr lang="en-US" dirty="0" err="1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dist_sync</a:t>
            </a:r>
            <a:endParaRPr lang="en-US" dirty="0">
              <a:solidFill>
                <a:schemeClr val="accent1"/>
              </a:solidFill>
              <a:latin typeface="+mj-lt"/>
              <a:cs typeface="Consolas" panose="020B0609020204030204" pitchFamily="49" charset="0"/>
            </a:endParaRPr>
          </a:p>
          <a:p>
            <a:pPr marL="400050" indent="-400050">
              <a:buFont typeface="+mj-lt"/>
              <a:buAutoNum type="alphaLcPeriod"/>
            </a:pPr>
            <a:r>
              <a:rPr lang="en-US" dirty="0" err="1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dist_async</a:t>
            </a:r>
            <a:endParaRPr lang="en-US" dirty="0">
              <a:solidFill>
                <a:schemeClr val="accent1"/>
              </a:solidFill>
              <a:latin typeface="+mj-lt"/>
              <a:cs typeface="Consolas" panose="020B0609020204030204" pitchFamily="49" charset="0"/>
            </a:endParaRPr>
          </a:p>
          <a:p>
            <a:pPr marL="400050" indent="-400050">
              <a:buFont typeface="+mj-lt"/>
              <a:buAutoNum type="alphaLcPeriod"/>
            </a:pPr>
            <a:r>
              <a:rPr lang="en-US" dirty="0" err="1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dist_sync_device</a:t>
            </a:r>
            <a:endParaRPr lang="en-US" dirty="0">
              <a:solidFill>
                <a:schemeClr val="accent1"/>
              </a:solidFill>
              <a:latin typeface="+mj-lt"/>
              <a:cs typeface="Consolas" panose="020B0609020204030204" pitchFamily="49" charset="0"/>
            </a:endParaRPr>
          </a:p>
          <a:p>
            <a:pPr marL="400050" indent="-400050">
              <a:buFont typeface="+mj-lt"/>
              <a:buAutoNum type="alphaLcPeriod"/>
            </a:pPr>
            <a:r>
              <a:rPr lang="en-US" dirty="0" err="1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dist_async_device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3128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7CA9-D26E-154F-ACF8-9068E8D7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training with </a:t>
            </a:r>
            <a:r>
              <a:rPr lang="en-US" dirty="0" err="1"/>
              <a:t>MXNet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4F2A3F-075E-574A-84A7-1EBEFBC19B92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V="1">
            <a:off x="962833" y="1532822"/>
            <a:ext cx="468230" cy="11017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56F0A2-F2DA-6041-BB70-726AFAE3696C}"/>
              </a:ext>
            </a:extLst>
          </p:cNvPr>
          <p:cNvSpPr/>
          <p:nvPr/>
        </p:nvSpPr>
        <p:spPr>
          <a:xfrm>
            <a:off x="844526" y="711566"/>
            <a:ext cx="1173074" cy="821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KVStore</a:t>
            </a:r>
            <a:r>
              <a:rPr lang="en-US" sz="1200" baseline="-25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D58B3CE-2DC4-8844-8F10-71C203601026}"/>
              </a:ext>
            </a:extLst>
          </p:cNvPr>
          <p:cNvSpPr/>
          <p:nvPr/>
        </p:nvSpPr>
        <p:spPr>
          <a:xfrm>
            <a:off x="376296" y="2634592"/>
            <a:ext cx="1173074" cy="7791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Worker</a:t>
            </a:r>
            <a:r>
              <a:rPr lang="en-US" sz="1200" baseline="-25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C12B81B-566B-1445-AF84-A9094E6C0B51}"/>
              </a:ext>
            </a:extLst>
          </p:cNvPr>
          <p:cNvSpPr/>
          <p:nvPr/>
        </p:nvSpPr>
        <p:spPr>
          <a:xfrm>
            <a:off x="2239191" y="708819"/>
            <a:ext cx="1173074" cy="821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KVStore</a:t>
            </a:r>
            <a:r>
              <a:rPr lang="en-US" sz="1200" baseline="-25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50DF55B-4D30-AA4A-8DA8-A291D142F0B5}"/>
              </a:ext>
            </a:extLst>
          </p:cNvPr>
          <p:cNvSpPr/>
          <p:nvPr/>
        </p:nvSpPr>
        <p:spPr>
          <a:xfrm>
            <a:off x="3927759" y="706071"/>
            <a:ext cx="1173074" cy="821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KVStore</a:t>
            </a:r>
            <a:r>
              <a:rPr lang="en-US" sz="1200" baseline="-25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8E23DF8-10D2-D240-931C-50C05BAA492B}"/>
              </a:ext>
            </a:extLst>
          </p:cNvPr>
          <p:cNvCxnSpPr>
            <a:cxnSpLocks/>
            <a:stCxn id="13" idx="0"/>
            <a:endCxn id="42" idx="2"/>
          </p:cNvCxnSpPr>
          <p:nvPr/>
        </p:nvCxnSpPr>
        <p:spPr>
          <a:xfrm flipV="1">
            <a:off x="962833" y="1530075"/>
            <a:ext cx="1862895" cy="110451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40BF931-CE35-7147-BCAB-57B00997B1E8}"/>
              </a:ext>
            </a:extLst>
          </p:cNvPr>
          <p:cNvCxnSpPr>
            <a:cxnSpLocks/>
            <a:stCxn id="13" idx="0"/>
            <a:endCxn id="47" idx="2"/>
          </p:cNvCxnSpPr>
          <p:nvPr/>
        </p:nvCxnSpPr>
        <p:spPr>
          <a:xfrm flipV="1">
            <a:off x="962833" y="1527327"/>
            <a:ext cx="3551463" cy="110726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B47151A-3B75-6E43-855D-B2FF7B96228D}"/>
              </a:ext>
            </a:extLst>
          </p:cNvPr>
          <p:cNvCxnSpPr>
            <a:cxnSpLocks/>
            <a:stCxn id="62" idx="0"/>
            <a:endCxn id="11" idx="2"/>
          </p:cNvCxnSpPr>
          <p:nvPr/>
        </p:nvCxnSpPr>
        <p:spPr>
          <a:xfrm flipH="1" flipV="1">
            <a:off x="1431063" y="1532822"/>
            <a:ext cx="1188623" cy="11093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79FD52E-5612-0546-9A47-43BEF9FF282B}"/>
              </a:ext>
            </a:extLst>
          </p:cNvPr>
          <p:cNvSpPr/>
          <p:nvPr/>
        </p:nvSpPr>
        <p:spPr>
          <a:xfrm>
            <a:off x="2033149" y="2642128"/>
            <a:ext cx="1173074" cy="7791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Worker</a:t>
            </a:r>
            <a:r>
              <a:rPr lang="en-US" sz="1200" baseline="-25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584E232-8DE1-8D4A-9D66-5A81AA1BE02E}"/>
              </a:ext>
            </a:extLst>
          </p:cNvPr>
          <p:cNvCxnSpPr>
            <a:cxnSpLocks/>
            <a:stCxn id="62" idx="0"/>
            <a:endCxn id="42" idx="2"/>
          </p:cNvCxnSpPr>
          <p:nvPr/>
        </p:nvCxnSpPr>
        <p:spPr>
          <a:xfrm flipV="1">
            <a:off x="2619686" y="1530075"/>
            <a:ext cx="206042" cy="111205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C692700-3E28-5640-8C57-A0DFB75B3440}"/>
              </a:ext>
            </a:extLst>
          </p:cNvPr>
          <p:cNvCxnSpPr>
            <a:cxnSpLocks/>
            <a:stCxn id="62" idx="0"/>
            <a:endCxn id="47" idx="2"/>
          </p:cNvCxnSpPr>
          <p:nvPr/>
        </p:nvCxnSpPr>
        <p:spPr>
          <a:xfrm flipV="1">
            <a:off x="2619686" y="1527327"/>
            <a:ext cx="1894610" cy="111480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E81DC94-314D-AE4C-A1AD-BBE6225245A1}"/>
              </a:ext>
            </a:extLst>
          </p:cNvPr>
          <p:cNvCxnSpPr>
            <a:cxnSpLocks/>
            <a:stCxn id="66" idx="0"/>
            <a:endCxn id="11" idx="2"/>
          </p:cNvCxnSpPr>
          <p:nvPr/>
        </p:nvCxnSpPr>
        <p:spPr>
          <a:xfrm flipH="1" flipV="1">
            <a:off x="1431063" y="1532822"/>
            <a:ext cx="3509596" cy="11017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830F80B6-505A-9149-8A68-F8F9E19BB34B}"/>
              </a:ext>
            </a:extLst>
          </p:cNvPr>
          <p:cNvSpPr/>
          <p:nvPr/>
        </p:nvSpPr>
        <p:spPr>
          <a:xfrm>
            <a:off x="4354122" y="2634592"/>
            <a:ext cx="1173074" cy="7791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Worker</a:t>
            </a:r>
            <a:r>
              <a:rPr lang="en-US" sz="1200" baseline="-25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980EF53-E616-5F44-B904-9B8E72524C90}"/>
              </a:ext>
            </a:extLst>
          </p:cNvPr>
          <p:cNvCxnSpPr>
            <a:cxnSpLocks/>
            <a:stCxn id="66" idx="0"/>
            <a:endCxn id="42" idx="2"/>
          </p:cNvCxnSpPr>
          <p:nvPr/>
        </p:nvCxnSpPr>
        <p:spPr>
          <a:xfrm flipH="1" flipV="1">
            <a:off x="2825728" y="1530075"/>
            <a:ext cx="2114931" cy="110451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972A87B-B961-C341-A284-0955A6D74165}"/>
              </a:ext>
            </a:extLst>
          </p:cNvPr>
          <p:cNvCxnSpPr>
            <a:cxnSpLocks/>
            <a:stCxn id="66" idx="0"/>
            <a:endCxn id="47" idx="2"/>
          </p:cNvCxnSpPr>
          <p:nvPr/>
        </p:nvCxnSpPr>
        <p:spPr>
          <a:xfrm flipH="1" flipV="1">
            <a:off x="4514296" y="1527327"/>
            <a:ext cx="426363" cy="110726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EDBB62D8-8E8E-B646-BBCE-1A09C39CA06A}"/>
              </a:ext>
            </a:extLst>
          </p:cNvPr>
          <p:cNvSpPr txBox="1"/>
          <p:nvPr/>
        </p:nvSpPr>
        <p:spPr>
          <a:xfrm>
            <a:off x="3541913" y="277004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E26E79E-293C-5B43-94B9-593FC520A376}"/>
              </a:ext>
            </a:extLst>
          </p:cNvPr>
          <p:cNvSpPr txBox="1"/>
          <p:nvPr/>
        </p:nvSpPr>
        <p:spPr>
          <a:xfrm>
            <a:off x="3431753" y="87599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94F2EDE-0545-3442-B89D-454408CE7BA6}"/>
              </a:ext>
            </a:extLst>
          </p:cNvPr>
          <p:cNvSpPr txBox="1"/>
          <p:nvPr/>
        </p:nvSpPr>
        <p:spPr>
          <a:xfrm>
            <a:off x="319630" y="3659846"/>
            <a:ext cx="8689142" cy="948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trainer =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gluon.Trainer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net.collect_params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 '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sgd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{'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learning_rate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 hyperparameters['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learning_rate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’]},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kvstore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kvstore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51A0E2-869C-AE44-99D2-8960698ED691}"/>
              </a:ext>
            </a:extLst>
          </p:cNvPr>
          <p:cNvSpPr/>
          <p:nvPr/>
        </p:nvSpPr>
        <p:spPr>
          <a:xfrm>
            <a:off x="6202864" y="875990"/>
            <a:ext cx="247375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KVStore</a:t>
            </a:r>
            <a:r>
              <a:rPr lang="en-US" dirty="0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 Modes</a:t>
            </a:r>
          </a:p>
          <a:p>
            <a:pPr marL="400050" indent="-400050">
              <a:buFont typeface="+mj-lt"/>
              <a:buAutoNum type="alphaLcPeriod"/>
            </a:pPr>
            <a:r>
              <a:rPr lang="en-US" dirty="0" err="1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dist_sync</a:t>
            </a:r>
            <a:endParaRPr lang="en-US" dirty="0">
              <a:solidFill>
                <a:schemeClr val="accent1"/>
              </a:solidFill>
              <a:latin typeface="+mj-lt"/>
              <a:cs typeface="Consolas" panose="020B0609020204030204" pitchFamily="49" charset="0"/>
            </a:endParaRPr>
          </a:p>
          <a:p>
            <a:pPr marL="400050" indent="-400050">
              <a:buFont typeface="+mj-lt"/>
              <a:buAutoNum type="alphaLcPeriod"/>
            </a:pPr>
            <a:r>
              <a:rPr lang="en-US" dirty="0" err="1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dist_async</a:t>
            </a:r>
            <a:endParaRPr lang="en-US" dirty="0">
              <a:solidFill>
                <a:schemeClr val="accent1"/>
              </a:solidFill>
              <a:latin typeface="+mj-lt"/>
              <a:cs typeface="Consolas" panose="020B0609020204030204" pitchFamily="49" charset="0"/>
            </a:endParaRPr>
          </a:p>
          <a:p>
            <a:pPr marL="400050" indent="-400050">
              <a:buFont typeface="+mj-lt"/>
              <a:buAutoNum type="alphaLcPeriod"/>
            </a:pPr>
            <a:r>
              <a:rPr lang="en-US" dirty="0" err="1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dist_sync_device</a:t>
            </a:r>
            <a:endParaRPr lang="en-US" dirty="0">
              <a:solidFill>
                <a:schemeClr val="accent1"/>
              </a:solidFill>
              <a:latin typeface="+mj-lt"/>
              <a:cs typeface="Consolas" panose="020B0609020204030204" pitchFamily="49" charset="0"/>
            </a:endParaRPr>
          </a:p>
          <a:p>
            <a:pPr marL="400050" indent="-400050">
              <a:buFont typeface="+mj-lt"/>
              <a:buAutoNum type="alphaLcPeriod"/>
            </a:pPr>
            <a:r>
              <a:rPr lang="en-US" dirty="0" err="1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dist_async_device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9847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7CA9-D26E-154F-ACF8-9068E8D74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34" y="2097848"/>
            <a:ext cx="8205304" cy="545741"/>
          </a:xfrm>
        </p:spPr>
        <p:txBody>
          <a:bodyPr/>
          <a:lstStyle/>
          <a:p>
            <a:pPr algn="ctr"/>
            <a:r>
              <a:rPr lang="en-US" dirty="0" err="1"/>
              <a:t>SageMaker</a:t>
            </a:r>
            <a:r>
              <a:rPr lang="en-US" dirty="0"/>
              <a:t> walk-through with a distributed training example</a:t>
            </a:r>
          </a:p>
        </p:txBody>
      </p:sp>
    </p:spTree>
    <p:extLst>
      <p:ext uri="{BB962C8B-B14F-4D97-AF65-F5344CB8AC3E}">
        <p14:creationId xmlns:p14="http://schemas.microsoft.com/office/powerpoint/2010/main" val="308641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8676491-1A99-974E-8C97-624AB2A8A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39" y="310142"/>
            <a:ext cx="7791827" cy="819578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5BC8C92-F9D4-DB41-94E4-10B5A992A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 dirty="0"/>
              <a:t>Hyperparameter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213533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97531E-6 L -0.00018 -0.528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642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63F35DA-C0F8-804A-8E6E-65AC7E7B974F}"/>
              </a:ext>
            </a:extLst>
          </p:cNvPr>
          <p:cNvSpPr txBox="1">
            <a:spLocks/>
          </p:cNvSpPr>
          <p:nvPr/>
        </p:nvSpPr>
        <p:spPr>
          <a:xfrm>
            <a:off x="385884" y="2452678"/>
            <a:ext cx="7772400" cy="15622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i="0" kern="1200" cap="none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dirty="0"/>
              <a:t>Thanks!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000" b="0" dirty="0">
                <a:solidFill>
                  <a:schemeClr val="bg1">
                    <a:lumMod val="65000"/>
                  </a:schemeClr>
                </a:solidFill>
              </a:rPr>
              <a:t>And don’t forget to check out:</a:t>
            </a:r>
            <a:br>
              <a:rPr lang="en-US" sz="2000" b="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000" b="0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https://medium.com/apache-mxnet</a:t>
            </a:r>
            <a:br>
              <a:rPr lang="en-US" sz="2000" b="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000" b="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https://github.com/awslabs/amazon-sagemaker-examples</a:t>
            </a:r>
            <a:r>
              <a:rPr lang="en-US" sz="2000" b="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0908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D0AF-0B59-7143-AEDF-7952FF75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What can we do with Machine Learning and Deep Learning</a:t>
            </a:r>
          </a:p>
        </p:txBody>
      </p:sp>
    </p:spTree>
    <p:extLst>
      <p:ext uri="{BB962C8B-B14F-4D97-AF65-F5344CB8AC3E}">
        <p14:creationId xmlns:p14="http://schemas.microsoft.com/office/powerpoint/2010/main" val="797079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We can classify things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845454-E4E8-8442-8673-869E8C6199BE}"/>
              </a:ext>
            </a:extLst>
          </p:cNvPr>
          <p:cNvSpPr/>
          <p:nvPr/>
        </p:nvSpPr>
        <p:spPr>
          <a:xfrm>
            <a:off x="336789" y="441983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www.slideshare.net</a:t>
            </a:r>
            <a:r>
              <a:rPr lang="en-US" sz="1100" dirty="0"/>
              <a:t>/</a:t>
            </a:r>
            <a:r>
              <a:rPr lang="en-US" sz="1100" dirty="0" err="1"/>
              <a:t>butest</a:t>
            </a:r>
            <a:r>
              <a:rPr lang="en-US" sz="1100" dirty="0"/>
              <a:t>/machine-learning-3860079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843A07-FA70-964D-8487-9DFF0E58F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882" y="737867"/>
            <a:ext cx="4501117" cy="348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47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1399-20B8-0F44-A1AF-B4508B964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We can try to identify things in pictures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0133B-2092-6846-A953-1E57A4C70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3575" y="3892378"/>
            <a:ext cx="8112268" cy="815546"/>
          </a:xfrm>
        </p:spPr>
        <p:txBody>
          <a:bodyPr/>
          <a:lstStyle/>
          <a:p>
            <a:r>
              <a:rPr lang="en-US" dirty="0"/>
              <a:t>How many cats?</a:t>
            </a:r>
          </a:p>
          <a:p>
            <a:r>
              <a:rPr lang="en-US" dirty="0"/>
              <a:t>Complex tasks where you can’t code up explicit solutions</a:t>
            </a:r>
          </a:p>
          <a:p>
            <a:endParaRPr lang="en-US" dirty="0"/>
          </a:p>
        </p:txBody>
      </p:sp>
      <p:pic>
        <p:nvPicPr>
          <p:cNvPr id="5" name="Picture 4" descr="impossibly-cute-puppy-8.jpg">
            <a:extLst>
              <a:ext uri="{FF2B5EF4-FFF2-40B4-BE49-F238E27FC236}">
                <a16:creationId xmlns:a16="http://schemas.microsoft.com/office/drawing/2014/main" id="{88DBC613-22A6-134D-9A4D-3BAEE2FA7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09700"/>
            <a:ext cx="2209800" cy="1969322"/>
          </a:xfrm>
          <a:prstGeom prst="rect">
            <a:avLst/>
          </a:prstGeom>
        </p:spPr>
      </p:pic>
      <p:pic>
        <p:nvPicPr>
          <p:cNvPr id="6" name="Picture 5" descr="baby cub.jpg">
            <a:extLst>
              <a:ext uri="{FF2B5EF4-FFF2-40B4-BE49-F238E27FC236}">
                <a16:creationId xmlns:a16="http://schemas.microsoft.com/office/drawing/2014/main" id="{ACEA9E09-A8A9-5848-B312-FBD931859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409700"/>
            <a:ext cx="259080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F02AF-12FB-9545-991F-5383420BE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1333501"/>
            <a:ext cx="1066800" cy="198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9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We can try to find correlations between things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09490-8742-8F41-B138-6D09471B8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56" y="879572"/>
            <a:ext cx="6175169" cy="34163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845454-E4E8-8442-8673-869E8C6199BE}"/>
              </a:ext>
            </a:extLst>
          </p:cNvPr>
          <p:cNvSpPr/>
          <p:nvPr/>
        </p:nvSpPr>
        <p:spPr>
          <a:xfrm>
            <a:off x="336789" y="441983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upibi.org</a:t>
            </a:r>
            <a:r>
              <a:rPr lang="en-US" sz="1100" dirty="0"/>
              <a:t>/penn-team-uses-machine-learning-and-twitter-to-predict-heart-disease-risk/</a:t>
            </a:r>
          </a:p>
        </p:txBody>
      </p:sp>
    </p:spTree>
    <p:extLst>
      <p:ext uri="{BB962C8B-B14F-4D97-AF65-F5344CB8AC3E}">
        <p14:creationId xmlns:p14="http://schemas.microsoft.com/office/powerpoint/2010/main" val="989207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We can assign topics to articles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C1F8DB-DFA9-FE43-8F35-DBE36C9BF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58" y="964499"/>
            <a:ext cx="5165766" cy="28088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9F2CCB-321D-2743-9CAB-123775355EB3}"/>
              </a:ext>
            </a:extLst>
          </p:cNvPr>
          <p:cNvSpPr/>
          <p:nvPr/>
        </p:nvSpPr>
        <p:spPr>
          <a:xfrm>
            <a:off x="336789" y="4200142"/>
            <a:ext cx="695300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medium.com</a:t>
            </a:r>
            <a:r>
              <a:rPr lang="en-US" sz="1050" dirty="0"/>
              <a:t>/@</a:t>
            </a:r>
            <a:r>
              <a:rPr lang="en-US" sz="1050" dirty="0" err="1"/>
              <a:t>connectwithghosh</a:t>
            </a:r>
            <a:r>
              <a:rPr lang="en-US" sz="1050" dirty="0"/>
              <a:t>/topic-modelling-with-latent-dirichlet-allocation-lda-in-pyspark-2cb3ebd5678e</a:t>
            </a:r>
          </a:p>
        </p:txBody>
      </p:sp>
    </p:spTree>
    <p:extLst>
      <p:ext uri="{BB962C8B-B14F-4D97-AF65-F5344CB8AC3E}">
        <p14:creationId xmlns:p14="http://schemas.microsoft.com/office/powerpoint/2010/main" val="330166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29E3-A194-9644-AD1C-702827C0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When not to use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CE6EA-F8F4-1C4E-A569-5A4EF7B6E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8229600" cy="347207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USA Social Security numbers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Stripping suffixes off English words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Exact numerical solution required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Address verification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7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Situating Deep Learning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0D34BB8-4610-E147-85DB-F85DBCF532C7}"/>
              </a:ext>
            </a:extLst>
          </p:cNvPr>
          <p:cNvGraphicFramePr/>
          <p:nvPr>
            <p:extLst/>
          </p:nvPr>
        </p:nvGraphicFramePr>
        <p:xfrm>
          <a:off x="3593213" y="1042218"/>
          <a:ext cx="5865341" cy="3837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E142860C-68C7-9C45-8DF2-3B8B179B884A}"/>
              </a:ext>
            </a:extLst>
          </p:cNvPr>
          <p:cNvSpPr txBox="1">
            <a:spLocks/>
          </p:cNvSpPr>
          <p:nvPr/>
        </p:nvSpPr>
        <p:spPr>
          <a:xfrm>
            <a:off x="197891" y="761580"/>
            <a:ext cx="4524579" cy="20857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>
              <a:lnSpc>
                <a:spcPts val="3560"/>
              </a:lnSpc>
            </a:pPr>
            <a:r>
              <a:rPr lang="en-US" sz="2400" strike="sngStrike" dirty="0"/>
              <a:t>Can machines think?</a:t>
            </a:r>
          </a:p>
          <a:p>
            <a:pPr>
              <a:lnSpc>
                <a:spcPts val="3560"/>
              </a:lnSpc>
            </a:pPr>
            <a:r>
              <a:rPr lang="en-US" sz="2400" dirty="0"/>
              <a:t>Can machines do what we can? </a:t>
            </a:r>
            <a:br>
              <a:rPr lang="en-US" sz="2400" dirty="0"/>
            </a:br>
            <a:r>
              <a:rPr lang="en-US" sz="2400" dirty="0"/>
              <a:t>(Turing, 1950)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B9CDBB-9EAD-DA4D-BB8B-01B0708EBACE}"/>
              </a:ext>
            </a:extLst>
          </p:cNvPr>
          <p:cNvGrpSpPr/>
          <p:nvPr/>
        </p:nvGrpSpPr>
        <p:grpSpPr>
          <a:xfrm>
            <a:off x="0" y="2961856"/>
            <a:ext cx="4451793" cy="1064321"/>
            <a:chOff x="91433" y="2758999"/>
            <a:chExt cx="4451793" cy="106432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678015C-C9C9-F44F-AF27-5E4B26CD7721}"/>
                </a:ext>
              </a:extLst>
            </p:cNvPr>
            <p:cNvGrpSpPr/>
            <p:nvPr/>
          </p:nvGrpSpPr>
          <p:grpSpPr>
            <a:xfrm>
              <a:off x="1224457" y="2958082"/>
              <a:ext cx="2241755" cy="865238"/>
              <a:chOff x="1179871" y="1012723"/>
              <a:chExt cx="2241755" cy="865238"/>
            </a:xfrm>
            <a:solidFill>
              <a:schemeClr val="tx2">
                <a:lumMod val="50000"/>
              </a:schemeClr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F869833-D652-B949-BB3E-BE28D7B55E62}"/>
                  </a:ext>
                </a:extLst>
              </p:cNvPr>
              <p:cNvSpPr/>
              <p:nvPr/>
            </p:nvSpPr>
            <p:spPr>
              <a:xfrm>
                <a:off x="1179871" y="1012723"/>
                <a:ext cx="2241755" cy="865238"/>
              </a:xfrm>
              <a:prstGeom prst="rect">
                <a:avLst/>
              </a:prstGeom>
              <a:grpFill/>
              <a:ln>
                <a:solidFill>
                  <a:srgbClr val="009CE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F55DBD-AAEE-1A43-9DA7-D15BC92366A7}"/>
                  </a:ext>
                </a:extLst>
              </p:cNvPr>
              <p:cNvSpPr txBox="1"/>
              <p:nvPr/>
            </p:nvSpPr>
            <p:spPr>
              <a:xfrm>
                <a:off x="1297857" y="1091399"/>
                <a:ext cx="2005781" cy="7078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9CE4"/>
                    </a:solidFill>
                  </a:rPr>
                  <a:t>Machine Learning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CB3512-3C56-CC4F-BCF7-20E9DD9DEBCD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7" y="3164080"/>
              <a:ext cx="738318" cy="1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4818CF5-5BF0-9145-897A-21591DBB81EA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7" y="3630733"/>
              <a:ext cx="738318" cy="1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7762F88-7618-0B43-A0F1-774BDB0ED484}"/>
                </a:ext>
              </a:extLst>
            </p:cNvPr>
            <p:cNvCxnSpPr>
              <a:cxnSpLocks/>
            </p:cNvCxnSpPr>
            <p:nvPr/>
          </p:nvCxnSpPr>
          <p:spPr>
            <a:xfrm>
              <a:off x="3475225" y="3390701"/>
              <a:ext cx="321271" cy="0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90708B-F902-A341-9194-B11D6E89ABB0}"/>
                </a:ext>
              </a:extLst>
            </p:cNvPr>
            <p:cNvSpPr/>
            <p:nvPr/>
          </p:nvSpPr>
          <p:spPr>
            <a:xfrm>
              <a:off x="485592" y="2758999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Data</a:t>
              </a: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FF1441-9BAD-FA4D-870E-80F8477561DA}"/>
                </a:ext>
              </a:extLst>
            </p:cNvPr>
            <p:cNvSpPr/>
            <p:nvPr/>
          </p:nvSpPr>
          <p:spPr>
            <a:xfrm>
              <a:off x="91433" y="3261401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Answers</a:t>
              </a: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460FE56-9E0C-2546-8B7E-880DC1986D12}"/>
                </a:ext>
              </a:extLst>
            </p:cNvPr>
            <p:cNvSpPr/>
            <p:nvPr/>
          </p:nvSpPr>
          <p:spPr>
            <a:xfrm>
              <a:off x="3768655" y="3206035"/>
              <a:ext cx="7745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Rules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692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7B12D31-5D3C-D645-8B8A-B31709E991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B7B12D31-5D3C-D645-8B8A-B31709E991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70B5D8B-9A06-B440-AE55-CEA7055329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A70B5D8B-9A06-B440-AE55-CEA7055329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1C5D250-180A-6542-B9B5-F5D5D11045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01C5D250-180A-6542-B9B5-F5D5D11045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4" grpId="0" build="p"/>
    </p:bldLst>
  </p:timing>
</p:sld>
</file>

<file path=ppt/theme/theme1.xml><?xml version="1.0" encoding="utf-8"?>
<a:theme xmlns:a="http://schemas.openxmlformats.org/drawingml/2006/main" name="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25598</TotalTime>
  <Words>783</Words>
  <Application>Microsoft Macintosh PowerPoint</Application>
  <PresentationFormat>On-screen Show (16:9)</PresentationFormat>
  <Paragraphs>199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Amazon Ember</vt:lpstr>
      <vt:lpstr>Amazon Ember Light</vt:lpstr>
      <vt:lpstr>Amazon Ember Regular</vt:lpstr>
      <vt:lpstr>Arial</vt:lpstr>
      <vt:lpstr>Calibri</vt:lpstr>
      <vt:lpstr>Cambria Math</vt:lpstr>
      <vt:lpstr>Consolas</vt:lpstr>
      <vt:lpstr>Lucida Console</vt:lpstr>
      <vt:lpstr>Times New Roman</vt:lpstr>
      <vt:lpstr>DeckTemplate-AWS</vt:lpstr>
      <vt:lpstr>PowerPoint Presentation</vt:lpstr>
      <vt:lpstr>Roadmap</vt:lpstr>
      <vt:lpstr>1. What can we do with Machine Learning and Deep Learning</vt:lpstr>
      <vt:lpstr>PowerPoint Presentation</vt:lpstr>
      <vt:lpstr>We can try to identify things in pictures</vt:lpstr>
      <vt:lpstr>PowerPoint Presentation</vt:lpstr>
      <vt:lpstr>PowerPoint Presentation</vt:lpstr>
      <vt:lpstr>When not to use machine learning?</vt:lpstr>
      <vt:lpstr>Situating Deep Learning</vt:lpstr>
      <vt:lpstr>(Artificial) Neural Networks (ANN)</vt:lpstr>
      <vt:lpstr>Deep Neural Networks</vt:lpstr>
      <vt:lpstr>2. What are the pain points of ML and DL?</vt:lpstr>
      <vt:lpstr>Machine Learning (and DL) to Production</vt:lpstr>
      <vt:lpstr>3. How does SageMaker mitigate those pain points and provide leverage?</vt:lpstr>
      <vt:lpstr>Using SageMaker Python SDK</vt:lpstr>
      <vt:lpstr>PowerPoint Presentation</vt:lpstr>
      <vt:lpstr>4. Walk-throughs with MXNet and SageMaker</vt:lpstr>
      <vt:lpstr>Using SageMaker Python SDK</vt:lpstr>
      <vt:lpstr>PowerPoint Presentation</vt:lpstr>
      <vt:lpstr>SageMaker walk-through with a built-in example</vt:lpstr>
      <vt:lpstr>Distributed training with MXNet</vt:lpstr>
      <vt:lpstr>Distributed training with MXNet</vt:lpstr>
      <vt:lpstr>Distributed training with MXNet</vt:lpstr>
      <vt:lpstr>SageMaker walk-through with a distributed training example</vt:lpstr>
      <vt:lpstr>Hyperparameter optimization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153</cp:revision>
  <dcterms:created xsi:type="dcterms:W3CDTF">2016-06-17T18:22:10Z</dcterms:created>
  <dcterms:modified xsi:type="dcterms:W3CDTF">2018-10-12T23:39:39Z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